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9"/>
  </p:notesMasterIdLst>
  <p:handoutMasterIdLst>
    <p:handoutMasterId r:id="rId20"/>
  </p:handoutMasterIdLst>
  <p:sldIdLst>
    <p:sldId id="547" r:id="rId2"/>
    <p:sldId id="550" r:id="rId3"/>
    <p:sldId id="558" r:id="rId4"/>
    <p:sldId id="692" r:id="rId5"/>
    <p:sldId id="691" r:id="rId6"/>
    <p:sldId id="694" r:id="rId7"/>
    <p:sldId id="695" r:id="rId8"/>
    <p:sldId id="697" r:id="rId9"/>
    <p:sldId id="702" r:id="rId10"/>
    <p:sldId id="698" r:id="rId11"/>
    <p:sldId id="667" r:id="rId12"/>
    <p:sldId id="699" r:id="rId13"/>
    <p:sldId id="701" r:id="rId14"/>
    <p:sldId id="562" r:id="rId15"/>
    <p:sldId id="554" r:id="rId16"/>
    <p:sldId id="552" r:id="rId17"/>
    <p:sldId id="553" r:id="rId18"/>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6093" autoAdjust="0"/>
    <p:restoredTop sz="94660"/>
  </p:normalViewPr>
  <p:slideViewPr>
    <p:cSldViewPr>
      <p:cViewPr varScale="1">
        <p:scale>
          <a:sx n="107" d="100"/>
          <a:sy n="107" d="100"/>
        </p:scale>
        <p:origin x="-82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36" y="-84"/>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2020-10-02</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10/2/2020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a:t>
            </a:r>
            <a:r>
              <a:rPr lang="en-US" sz="1100" b="0" kern="0" dirty="0" smtClean="0">
                <a:solidFill>
                  <a:srgbClr val="FFFFFF"/>
                </a:solidFill>
                <a:latin typeface="Georgia" panose="02040502050405020303" pitchFamily="18" charset="0"/>
                <a:ea typeface="ＭＳ Ｐゴシック" charset="-128"/>
                <a:cs typeface="Arial" pitchFamily="34" charset="0"/>
              </a:rPr>
              <a:t>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r>
              <a:rPr lang="en-US" sz="1100" b="0" kern="0" baseline="0" dirty="0" smtClean="0">
                <a:solidFill>
                  <a:srgbClr val="FFFFFF"/>
                </a:solidFill>
                <a:latin typeface="Georgia" panose="02040502050405020303" pitchFamily="18" charset="0"/>
                <a:ea typeface="ＭＳ Ｐゴシック" charset="-128"/>
                <a:cs typeface="Arial" pitchFamily="34" charset="0"/>
              </a:rPr>
              <a:t> </a:t>
            </a:r>
            <a:r>
              <a:rPr lang="en-US" sz="1100" b="0" kern="0" baseline="0" dirty="0" err="1" smtClean="0">
                <a:solidFill>
                  <a:srgbClr val="FFFFFF"/>
                </a:solidFill>
                <a:latin typeface="Georgia" panose="02040502050405020303" pitchFamily="18" charset="0"/>
                <a:ea typeface="ＭＳ Ｐゴシック" charset="-128"/>
                <a:cs typeface="Arial" pitchFamily="34" charset="0"/>
              </a:rPr>
              <a:t>P.Eng</a:t>
            </a:r>
            <a:r>
              <a:rPr lang="en-US" sz="1100" b="0" kern="0" baseline="0" dirty="0" smtClean="0">
                <a:solidFill>
                  <a:srgbClr val="FFFFFF"/>
                </a:solidFill>
                <a:latin typeface="Georgia" panose="02040502050405020303" pitchFamily="18" charset="0"/>
                <a:ea typeface="ＭＳ Ｐゴシック" charset="-128"/>
                <a:cs typeface="Arial" pitchFamily="34" charset="0"/>
              </a:rPr>
              <a:t>.</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Dangling pointers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Dangling pointers</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4103"/>
    </mc:Choice>
    <mc:Fallback>
      <p:transition spd="slow" advTm="14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Dangling pointers</a:t>
            </a:r>
            <a:endParaRPr lang="en-CA" dirty="0"/>
          </a:p>
        </p:txBody>
      </p:sp>
      <p:sp>
        <p:nvSpPr>
          <p:cNvPr id="3" name="Content Placeholder 2"/>
          <p:cNvSpPr>
            <a:spLocks noGrp="1"/>
          </p:cNvSpPr>
          <p:nvPr>
            <p:ph idx="1"/>
          </p:nvPr>
        </p:nvSpPr>
        <p:spPr/>
        <p:txBody>
          <a:bodyPr/>
          <a:lstStyle/>
          <a:p>
            <a:r>
              <a:rPr lang="en-CA" dirty="0" smtClean="0"/>
              <a:t>However, once in a blue moon, the operating system may actually take that deallocated memory away and give it to another program</a:t>
            </a:r>
          </a:p>
          <a:p>
            <a:pPr marL="800100" lvl="2" indent="0">
              <a:buNone/>
            </a:pPr>
            <a:r>
              <a:rPr lang="en-CA" sz="1650" dirty="0">
                <a:latin typeface="Consolas" panose="020B0609020204030204" pitchFamily="49" charset="0"/>
                <a:cs typeface="Consolas" panose="020B0609020204030204" pitchFamily="49" charset="0"/>
              </a:rPr>
              <a:t>#include &lt;iostream&gt;</a:t>
            </a:r>
          </a:p>
          <a:p>
            <a:pPr marL="800100" lvl="2" indent="0">
              <a:buNone/>
            </a:pPr>
            <a:r>
              <a:rPr lang="en-CA" sz="1650" dirty="0">
                <a:latin typeface="Consolas" panose="020B0609020204030204" pitchFamily="49" charset="0"/>
                <a:cs typeface="Consolas" panose="020B0609020204030204" pitchFamily="49" charset="0"/>
              </a:rPr>
              <a:t>int main();</a:t>
            </a:r>
          </a:p>
          <a:p>
            <a:pPr marL="800100" lvl="2" indent="0">
              <a:buNone/>
            </a:pPr>
            <a:endParaRPr lang="en-CA" sz="1650" dirty="0">
              <a:latin typeface="Consolas" panose="020B0609020204030204" pitchFamily="49" charset="0"/>
              <a:cs typeface="Consolas" panose="020B0609020204030204" pitchFamily="49" charset="0"/>
            </a:endParaRPr>
          </a:p>
          <a:p>
            <a:pPr marL="800100" lvl="2" indent="0">
              <a:buNone/>
            </a:pPr>
            <a:r>
              <a:rPr lang="en-CA" sz="1650" dirty="0">
                <a:latin typeface="Consolas" panose="020B0609020204030204" pitchFamily="49" charset="0"/>
                <a:cs typeface="Consolas" panose="020B0609020204030204" pitchFamily="49" charset="0"/>
              </a:rPr>
              <a:t>int main() {</a:t>
            </a:r>
          </a:p>
          <a:p>
            <a:pPr marL="800100" lvl="2" indent="0">
              <a:buNone/>
            </a:pPr>
            <a:r>
              <a:rPr lang="en-CA" sz="1650" dirty="0">
                <a:latin typeface="Consolas" panose="020B0609020204030204" pitchFamily="49" charset="0"/>
                <a:cs typeface="Consolas" panose="020B0609020204030204" pitchFamily="49" charset="0"/>
              </a:rPr>
              <a:t>    int *p_value{new int{42}};</a:t>
            </a:r>
          </a:p>
          <a:p>
            <a:pPr marL="800100" lvl="2" indent="0">
              <a:buNone/>
            </a:pPr>
            <a:r>
              <a:rPr lang="en-CA" sz="1650" dirty="0">
                <a:latin typeface="Consolas" panose="020B0609020204030204" pitchFamily="49" charset="0"/>
                <a:cs typeface="Consolas" panose="020B0609020204030204" pitchFamily="49" charset="0"/>
              </a:rPr>
              <a:t>    delete p_value;</a:t>
            </a:r>
          </a:p>
          <a:p>
            <a:pPr marL="800100" lvl="2" indent="0">
              <a:buNone/>
            </a:pPr>
            <a:endParaRPr lang="en-CA" sz="1650" dirty="0">
              <a:latin typeface="Consolas" panose="020B0609020204030204" pitchFamily="49" charset="0"/>
              <a:cs typeface="Consolas" panose="020B0609020204030204" pitchFamily="49" charset="0"/>
            </a:endParaRPr>
          </a:p>
          <a:p>
            <a:pPr marL="800100" lvl="2" indent="0">
              <a:buNone/>
            </a:pPr>
            <a:r>
              <a:rPr lang="en-CA" sz="1650" dirty="0">
                <a:latin typeface="Consolas" panose="020B0609020204030204" pitchFamily="49" charset="0"/>
                <a:cs typeface="Consolas" panose="020B0609020204030204" pitchFamily="49" charset="0"/>
              </a:rPr>
              <a:t>    for ( int k{0}; k &lt; 1000000000; ++k ) {</a:t>
            </a:r>
          </a:p>
          <a:p>
            <a:pPr marL="800100" lvl="2" indent="0">
              <a:buNone/>
            </a:pPr>
            <a:r>
              <a:rPr lang="en-CA" sz="1650" dirty="0">
                <a:latin typeface="Consolas" panose="020B0609020204030204" pitchFamily="49" charset="0"/>
                <a:cs typeface="Consolas" panose="020B0609020204030204" pitchFamily="49" charset="0"/>
              </a:rPr>
              <a:t>        // Do nothing...</a:t>
            </a:r>
          </a:p>
          <a:p>
            <a:pPr marL="800100" lvl="2" indent="0">
              <a:buNone/>
            </a:pPr>
            <a:r>
              <a:rPr lang="en-CA" sz="1650" dirty="0">
                <a:latin typeface="Consolas" panose="020B0609020204030204" pitchFamily="49" charset="0"/>
                <a:cs typeface="Consolas" panose="020B0609020204030204" pitchFamily="49" charset="0"/>
              </a:rPr>
              <a:t>    }</a:t>
            </a:r>
          </a:p>
          <a:p>
            <a:pPr marL="800100" lvl="2" indent="0">
              <a:buNone/>
            </a:pPr>
            <a:endParaRPr lang="en-CA" sz="1650" dirty="0">
              <a:latin typeface="Consolas" panose="020B0609020204030204" pitchFamily="49" charset="0"/>
              <a:cs typeface="Consolas" panose="020B0609020204030204" pitchFamily="49" charset="0"/>
            </a:endParaRPr>
          </a:p>
          <a:p>
            <a:pPr marL="800100" lvl="2" indent="0">
              <a:buNone/>
            </a:pPr>
            <a:r>
              <a:rPr lang="en-CA" sz="1650" dirty="0">
                <a:latin typeface="Consolas" panose="020B0609020204030204" pitchFamily="49" charset="0"/>
                <a:cs typeface="Consolas" panose="020B0609020204030204" pitchFamily="49" charset="0"/>
              </a:rPr>
              <a:t>    *p_value = 91;</a:t>
            </a:r>
          </a:p>
          <a:p>
            <a:pPr marL="800100" lvl="2" indent="0">
              <a:buNone/>
            </a:pPr>
            <a:r>
              <a:rPr lang="en-CA" sz="1650" dirty="0">
                <a:latin typeface="Consolas" panose="020B0609020204030204" pitchFamily="49" charset="0"/>
                <a:cs typeface="Consolas" panose="020B0609020204030204" pitchFamily="49" charset="0"/>
              </a:rPr>
              <a:t>    std::cout &lt;&lt; *p_value &lt;&lt; std::endl;</a:t>
            </a:r>
          </a:p>
          <a:p>
            <a:pPr marL="800100" lvl="2" indent="0">
              <a:buNone/>
            </a:pPr>
            <a:r>
              <a:rPr lang="en-CA" sz="1650" dirty="0" smtClean="0">
                <a:latin typeface="Consolas" panose="020B0609020204030204" pitchFamily="49" charset="0"/>
                <a:cs typeface="Consolas" panose="020B0609020204030204" pitchFamily="49" charset="0"/>
              </a:rPr>
              <a:t>    </a:t>
            </a:r>
            <a:r>
              <a:rPr lang="en-CA" sz="1650" dirty="0">
                <a:latin typeface="Consolas" panose="020B0609020204030204" pitchFamily="49" charset="0"/>
                <a:cs typeface="Consolas" panose="020B0609020204030204" pitchFamily="49" charset="0"/>
              </a:rPr>
              <a:t>return 0;</a:t>
            </a:r>
          </a:p>
          <a:p>
            <a:pPr marL="800100" lvl="2" indent="0">
              <a:buNone/>
            </a:pPr>
            <a:r>
              <a:rPr lang="en-CA" sz="1650" dirty="0">
                <a:latin typeface="Consolas" panose="020B0609020204030204" pitchFamily="49" charset="0"/>
                <a:cs typeface="Consolas" panose="020B0609020204030204" pitchFamily="49" charset="0"/>
              </a:rPr>
              <a:t>}</a:t>
            </a:r>
          </a:p>
        </p:txBody>
      </p:sp>
      <p:sp>
        <p:nvSpPr>
          <p:cNvPr id="4" name="TextBox 3"/>
          <p:cNvSpPr txBox="1"/>
          <p:nvPr/>
        </p:nvSpPr>
        <p:spPr>
          <a:xfrm>
            <a:off x="3851920" y="5085184"/>
            <a:ext cx="5121915" cy="707886"/>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Output after 57368 executions:</a:t>
            </a:r>
          </a:p>
          <a:p>
            <a:r>
              <a:rPr lang="en-CA" sz="2000" dirty="0">
                <a:solidFill>
                  <a:srgbClr val="0070C0"/>
                </a:solidFill>
                <a:latin typeface="Consolas" panose="020B0609020204030204" pitchFamily="49" charset="0"/>
                <a:cs typeface="Consolas" panose="020B0609020204030204" pitchFamily="49" charset="0"/>
              </a:rPr>
              <a:t>   Segmentation fault (core dumped)</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81985339"/>
      </p:ext>
    </p:extLst>
  </p:cSld>
  <p:clrMapOvr>
    <a:masterClrMapping/>
  </p:clrMapOvr>
  <mc:AlternateContent xmlns:mc="http://schemas.openxmlformats.org/markup-compatibility/2006">
    <mc:Choice xmlns:p14="http://schemas.microsoft.com/office/powerpoint/2010/main" Requires="p14">
      <p:transition spd="slow" p14:dur="2000" advTm="82503"/>
    </mc:Choice>
    <mc:Fallback>
      <p:transition spd="slow" advTm="82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Dangling pointers</a:t>
            </a:r>
            <a:endParaRPr lang="en-CA" dirty="0"/>
          </a:p>
        </p:txBody>
      </p:sp>
      <p:sp>
        <p:nvSpPr>
          <p:cNvPr id="3" name="Content Placeholder 2"/>
          <p:cNvSpPr>
            <a:spLocks noGrp="1"/>
          </p:cNvSpPr>
          <p:nvPr>
            <p:ph idx="1"/>
          </p:nvPr>
        </p:nvSpPr>
        <p:spPr/>
        <p:txBody>
          <a:bodyPr/>
          <a:lstStyle/>
          <a:p>
            <a:r>
              <a:rPr lang="en-CA" dirty="0" smtClean="0"/>
              <a:t>This can be solved by always assigning deallocated pointers the value of </a:t>
            </a:r>
            <a:r>
              <a:rPr lang="en-CA" dirty="0" smtClean="0">
                <a:latin typeface="Consolas" panose="020B0609020204030204" pitchFamily="49" charset="0"/>
                <a:cs typeface="Consolas" panose="020B0609020204030204" pitchFamily="49" charset="0"/>
              </a:rPr>
              <a:t>nullptr</a:t>
            </a:r>
            <a:r>
              <a:rPr lang="en-CA" dirty="0" smtClean="0"/>
              <a:t>:</a:t>
            </a:r>
          </a:p>
          <a:p>
            <a:pPr marL="800100" lvl="2" indent="0">
              <a:buNone/>
            </a:pPr>
            <a:r>
              <a:rPr lang="en-CA" sz="1650" dirty="0">
                <a:latin typeface="Consolas" panose="020B0609020204030204" pitchFamily="49" charset="0"/>
                <a:cs typeface="Consolas" panose="020B0609020204030204" pitchFamily="49" charset="0"/>
              </a:rPr>
              <a:t>#include &lt;iostream&gt;</a:t>
            </a:r>
          </a:p>
          <a:p>
            <a:pPr marL="800100" lvl="2" indent="0">
              <a:buNone/>
            </a:pPr>
            <a:r>
              <a:rPr lang="en-CA" sz="1650" dirty="0">
                <a:latin typeface="Consolas" panose="020B0609020204030204" pitchFamily="49" charset="0"/>
                <a:cs typeface="Consolas" panose="020B0609020204030204" pitchFamily="49" charset="0"/>
              </a:rPr>
              <a:t>int main();</a:t>
            </a:r>
          </a:p>
          <a:p>
            <a:pPr marL="800100" lvl="2" indent="0">
              <a:buNone/>
            </a:pPr>
            <a:endParaRPr lang="en-CA" sz="1650" dirty="0">
              <a:latin typeface="Consolas" panose="020B0609020204030204" pitchFamily="49" charset="0"/>
              <a:cs typeface="Consolas" panose="020B0609020204030204" pitchFamily="49" charset="0"/>
            </a:endParaRPr>
          </a:p>
          <a:p>
            <a:pPr marL="800100" lvl="2" indent="0">
              <a:buNone/>
            </a:pPr>
            <a:r>
              <a:rPr lang="en-CA" sz="1650" dirty="0">
                <a:latin typeface="Consolas" panose="020B0609020204030204" pitchFamily="49" charset="0"/>
                <a:cs typeface="Consolas" panose="020B0609020204030204" pitchFamily="49" charset="0"/>
              </a:rPr>
              <a:t>int main() {</a:t>
            </a:r>
          </a:p>
          <a:p>
            <a:pPr marL="800100" lvl="2" indent="0">
              <a:buNone/>
            </a:pPr>
            <a:r>
              <a:rPr lang="en-CA" sz="1650" dirty="0">
                <a:latin typeface="Consolas" panose="020B0609020204030204" pitchFamily="49" charset="0"/>
                <a:cs typeface="Consolas" panose="020B0609020204030204" pitchFamily="49" charset="0"/>
              </a:rPr>
              <a:t>    int *p_value{new int{42}};</a:t>
            </a:r>
          </a:p>
          <a:p>
            <a:pPr marL="800100" lvl="2" indent="0">
              <a:buNone/>
            </a:pPr>
            <a:r>
              <a:rPr lang="en-CA" sz="1650" dirty="0" smtClean="0">
                <a:latin typeface="Consolas" panose="020B0609020204030204" pitchFamily="49" charset="0"/>
                <a:cs typeface="Consolas" panose="020B0609020204030204" pitchFamily="49" charset="0"/>
              </a:rPr>
              <a:t>    // Use the value... </a:t>
            </a:r>
          </a:p>
          <a:p>
            <a:pPr marL="800100" lvl="2" indent="0">
              <a:buNone/>
            </a:pPr>
            <a:endParaRPr lang="en-CA" sz="1650" dirty="0" smtClean="0">
              <a:latin typeface="Consolas" panose="020B0609020204030204" pitchFamily="49" charset="0"/>
              <a:cs typeface="Consolas" panose="020B0609020204030204" pitchFamily="49" charset="0"/>
            </a:endParaRPr>
          </a:p>
          <a:p>
            <a:pPr marL="800100" lvl="2" indent="0">
              <a:buNone/>
            </a:pPr>
            <a:r>
              <a:rPr lang="en-CA" sz="1650" b="1" dirty="0">
                <a:solidFill>
                  <a:srgbClr val="FF0000"/>
                </a:solidFill>
                <a:latin typeface="Consolas" panose="020B0609020204030204" pitchFamily="49" charset="0"/>
                <a:cs typeface="Consolas" panose="020B0609020204030204" pitchFamily="49" charset="0"/>
              </a:rPr>
              <a:t> </a:t>
            </a:r>
            <a:r>
              <a:rPr lang="en-CA" sz="1650" b="1" dirty="0" smtClean="0">
                <a:solidFill>
                  <a:srgbClr val="FF0000"/>
                </a:solidFill>
                <a:latin typeface="Consolas" panose="020B0609020204030204" pitchFamily="49" charset="0"/>
                <a:cs typeface="Consolas" panose="020B0609020204030204" pitchFamily="49" charset="0"/>
              </a:rPr>
              <a:t>   </a:t>
            </a:r>
            <a:r>
              <a:rPr lang="en-CA" sz="1650" b="1" dirty="0">
                <a:solidFill>
                  <a:srgbClr val="FF0000"/>
                </a:solidFill>
                <a:latin typeface="Consolas" panose="020B0609020204030204" pitchFamily="49" charset="0"/>
                <a:cs typeface="Consolas" panose="020B0609020204030204" pitchFamily="49" charset="0"/>
              </a:rPr>
              <a:t>delete p_value</a:t>
            </a:r>
            <a:r>
              <a:rPr lang="en-CA" sz="1650" b="1" dirty="0" smtClean="0">
                <a:solidFill>
                  <a:srgbClr val="FF0000"/>
                </a:solidFill>
                <a:latin typeface="Consolas" panose="020B0609020204030204" pitchFamily="49" charset="0"/>
                <a:cs typeface="Consolas" panose="020B0609020204030204" pitchFamily="49" charset="0"/>
              </a:rPr>
              <a:t>;</a:t>
            </a:r>
          </a:p>
          <a:p>
            <a:pPr marL="800100" lvl="2" indent="0">
              <a:buNone/>
            </a:pPr>
            <a:r>
              <a:rPr lang="en-CA" sz="1650" b="1" dirty="0">
                <a:solidFill>
                  <a:srgbClr val="FF0000"/>
                </a:solidFill>
                <a:latin typeface="Consolas" panose="020B0609020204030204" pitchFamily="49" charset="0"/>
                <a:cs typeface="Consolas" panose="020B0609020204030204" pitchFamily="49" charset="0"/>
              </a:rPr>
              <a:t> </a:t>
            </a:r>
            <a:r>
              <a:rPr lang="en-CA" sz="1650" b="1" dirty="0" smtClean="0">
                <a:solidFill>
                  <a:srgbClr val="FF0000"/>
                </a:solidFill>
                <a:latin typeface="Consolas" panose="020B0609020204030204" pitchFamily="49" charset="0"/>
                <a:cs typeface="Consolas" panose="020B0609020204030204" pitchFamily="49" charset="0"/>
              </a:rPr>
              <a:t>   p_value = nullptr;</a:t>
            </a:r>
          </a:p>
          <a:p>
            <a:pPr marL="800100" lvl="2" indent="0">
              <a:buNone/>
            </a:pPr>
            <a:endParaRPr lang="en-CA" sz="1650" dirty="0">
              <a:latin typeface="Consolas" panose="020B0609020204030204" pitchFamily="49" charset="0"/>
              <a:cs typeface="Consolas" panose="020B0609020204030204" pitchFamily="49" charset="0"/>
            </a:endParaRPr>
          </a:p>
          <a:p>
            <a:pPr marL="800100" lvl="2" indent="0">
              <a:buNone/>
            </a:pPr>
            <a:r>
              <a:rPr lang="en-CA" sz="1650" dirty="0" smtClean="0">
                <a:latin typeface="Consolas" panose="020B0609020204030204" pitchFamily="49" charset="0"/>
                <a:cs typeface="Consolas" panose="020B0609020204030204" pitchFamily="49" charset="0"/>
              </a:rPr>
              <a:t>    </a:t>
            </a:r>
            <a:r>
              <a:rPr lang="en-CA" sz="1650" dirty="0">
                <a:latin typeface="Consolas" panose="020B0609020204030204" pitchFamily="49" charset="0"/>
                <a:cs typeface="Consolas" panose="020B0609020204030204" pitchFamily="49" charset="0"/>
              </a:rPr>
              <a:t>return 0;</a:t>
            </a:r>
          </a:p>
          <a:p>
            <a:pPr marL="800100" lvl="2" indent="0">
              <a:buNone/>
            </a:pPr>
            <a:r>
              <a:rPr lang="en-CA" sz="1650" dirty="0">
                <a:latin typeface="Consolas" panose="020B0609020204030204" pitchFamily="49" charset="0"/>
                <a:cs typeface="Consolas" panose="020B0609020204030204" pitchFamily="49" charset="0"/>
              </a:rPr>
              <a:t>}</a:t>
            </a:r>
          </a:p>
          <a:p>
            <a:pPr lvl="1"/>
            <a:r>
              <a:rPr lang="en-CA" dirty="0"/>
              <a:t>You should always assign deallocated pointers the value </a:t>
            </a:r>
            <a:r>
              <a:rPr lang="en-CA" dirty="0" err="1" smtClean="0">
                <a:latin typeface="Consolas" panose="020B0609020204030204" pitchFamily="49" charset="0"/>
              </a:rPr>
              <a:t>nullptr</a:t>
            </a:r>
            <a:r>
              <a:rPr lang="en-CA" dirty="0" smtClean="0"/>
              <a:t> </a:t>
            </a:r>
            <a:r>
              <a:rPr lang="en-CA" dirty="0"/>
              <a:t>even if the function is exiting—a wild pointer may pick up that </a:t>
            </a:r>
            <a:r>
              <a:rPr lang="en-CA" dirty="0" smtClean="0"/>
              <a:t>value</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15704247"/>
      </p:ext>
    </p:extLst>
  </p:cSld>
  <p:clrMapOvr>
    <a:masterClrMapping/>
  </p:clrMapOvr>
  <mc:AlternateContent xmlns:mc="http://schemas.openxmlformats.org/markup-compatibility/2006">
    <mc:Choice xmlns:p14="http://schemas.microsoft.com/office/powerpoint/2010/main" Requires="p14">
      <p:transition spd="slow" p14:dur="2000" advTm="28911"/>
    </mc:Choice>
    <mc:Fallback>
      <p:transition spd="slow" advTm="28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Dangling pointers</a:t>
            </a:r>
            <a:endParaRPr lang="en-CA" dirty="0"/>
          </a:p>
        </p:txBody>
      </p:sp>
      <p:sp>
        <p:nvSpPr>
          <p:cNvPr id="3" name="Content Placeholder 2"/>
          <p:cNvSpPr>
            <a:spLocks noGrp="1"/>
          </p:cNvSpPr>
          <p:nvPr>
            <p:ph idx="1"/>
          </p:nvPr>
        </p:nvSpPr>
        <p:spPr/>
        <p:txBody>
          <a:bodyPr/>
          <a:lstStyle/>
          <a:p>
            <a:r>
              <a:rPr lang="en-CA" dirty="0" smtClean="0"/>
              <a:t>This becomes more difficult if multiple pointers are assigned the same address:</a:t>
            </a:r>
          </a:p>
          <a:p>
            <a:pPr marL="800100" lvl="2" indent="0">
              <a:buNone/>
            </a:pPr>
            <a:r>
              <a:rPr lang="en-CA" sz="1600" dirty="0">
                <a:latin typeface="Consolas" panose="020B0609020204030204" pitchFamily="49" charset="0"/>
                <a:cs typeface="Consolas" panose="020B0609020204030204" pitchFamily="49" charset="0"/>
              </a:rPr>
              <a:t>#include &lt;iostream&gt;</a:t>
            </a:r>
          </a:p>
          <a:p>
            <a:pPr marL="800100" lvl="2" indent="0">
              <a:buNone/>
            </a:pPr>
            <a:r>
              <a:rPr lang="en-CA" sz="1600" dirty="0">
                <a:latin typeface="Consolas" panose="020B0609020204030204" pitchFamily="49" charset="0"/>
                <a:cs typeface="Consolas" panose="020B0609020204030204" pitchFamily="49" charset="0"/>
              </a:rPr>
              <a:t>int main();</a:t>
            </a:r>
          </a:p>
          <a:p>
            <a:pPr marL="800100" lvl="2" indent="0">
              <a:buNone/>
            </a:pPr>
            <a:endParaRPr lang="en-CA" sz="1200" dirty="0">
              <a:latin typeface="Consolas" panose="020B0609020204030204" pitchFamily="49" charset="0"/>
              <a:cs typeface="Consolas" panose="020B0609020204030204" pitchFamily="49" charset="0"/>
            </a:endParaRPr>
          </a:p>
          <a:p>
            <a:pPr marL="800100" lvl="2" indent="0">
              <a:buNone/>
            </a:pPr>
            <a:r>
              <a:rPr lang="en-CA" sz="1600" dirty="0">
                <a:latin typeface="Consolas" panose="020B0609020204030204" pitchFamily="49" charset="0"/>
                <a:cs typeface="Consolas" panose="020B0609020204030204" pitchFamily="49" charset="0"/>
              </a:rPr>
              <a:t>int main() {</a:t>
            </a:r>
          </a:p>
          <a:p>
            <a:pPr marL="800100" lvl="2" indent="0">
              <a:buNone/>
            </a:pPr>
            <a:r>
              <a:rPr lang="en-CA" sz="1600" dirty="0">
                <a:latin typeface="Consolas" panose="020B0609020204030204" pitchFamily="49" charset="0"/>
                <a:cs typeface="Consolas" panose="020B0609020204030204" pitchFamily="49" charset="0"/>
              </a:rPr>
              <a:t>    int *</a:t>
            </a:r>
            <a:r>
              <a:rPr lang="en-CA" sz="1600" dirty="0" smtClean="0">
                <a:latin typeface="Consolas" panose="020B0609020204030204" pitchFamily="49" charset="0"/>
                <a:cs typeface="Consolas" panose="020B0609020204030204" pitchFamily="49" charset="0"/>
              </a:rPr>
              <a:t>p_value_1{new </a:t>
            </a:r>
            <a:r>
              <a:rPr lang="en-CA" sz="1600" dirty="0">
                <a:latin typeface="Consolas" panose="020B0609020204030204" pitchFamily="49" charset="0"/>
                <a:cs typeface="Consolas" panose="020B0609020204030204" pitchFamily="49" charset="0"/>
              </a:rPr>
              <a:t>int{42</a:t>
            </a:r>
            <a:r>
              <a:rPr lang="en-CA" sz="1600" dirty="0" smtClean="0">
                <a:latin typeface="Consolas" panose="020B0609020204030204" pitchFamily="49" charset="0"/>
                <a:cs typeface="Consolas" panose="020B0609020204030204" pitchFamily="49" charset="0"/>
              </a:rPr>
              <a:t>}};</a:t>
            </a:r>
          </a:p>
          <a:p>
            <a:pPr marL="800100" lvl="2" indent="0">
              <a:buNone/>
            </a:pPr>
            <a:r>
              <a:rPr lang="en-CA" sz="1600" dirty="0">
                <a:latin typeface="Consolas" panose="020B0609020204030204" pitchFamily="49" charset="0"/>
                <a:cs typeface="Consolas" panose="020B0609020204030204" pitchFamily="49" charset="0"/>
              </a:rPr>
              <a:t>    std::cout &lt;&lt; "</a:t>
            </a:r>
            <a:r>
              <a:rPr lang="en-CA" sz="1600" dirty="0" smtClean="0">
                <a:latin typeface="Consolas" panose="020B0609020204030204" pitchFamily="49" charset="0"/>
                <a:cs typeface="Consolas" panose="020B0609020204030204" pitchFamily="49" charset="0"/>
              </a:rPr>
              <a:t>Address 1: </a:t>
            </a:r>
            <a:r>
              <a:rPr lang="en-CA" sz="1600" dirty="0">
                <a:latin typeface="Consolas" panose="020B0609020204030204" pitchFamily="49" charset="0"/>
                <a:cs typeface="Consolas" panose="020B0609020204030204" pitchFamily="49" charset="0"/>
              </a:rPr>
              <a:t>" &lt;&lt; p_value_1 &lt;&lt; std::endl;</a:t>
            </a:r>
          </a:p>
          <a:p>
            <a:pPr marL="800100" lvl="2" indent="0">
              <a:buNone/>
            </a:pP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int *</a:t>
            </a:r>
            <a:r>
              <a:rPr lang="en-CA" sz="1600" dirty="0" smtClean="0">
                <a:latin typeface="Consolas" panose="020B0609020204030204" pitchFamily="49" charset="0"/>
                <a:cs typeface="Consolas" panose="020B0609020204030204" pitchFamily="49" charset="0"/>
              </a:rPr>
              <a:t>p_value_2{p_value_1};</a:t>
            </a:r>
          </a:p>
          <a:p>
            <a:pPr marL="800100" lvl="2" indent="0">
              <a:buNone/>
            </a:pPr>
            <a:endParaRPr lang="en-CA" sz="1200" dirty="0">
              <a:latin typeface="Consolas" panose="020B0609020204030204" pitchFamily="49" charset="0"/>
              <a:cs typeface="Consolas" panose="020B0609020204030204" pitchFamily="49" charset="0"/>
            </a:endParaRPr>
          </a:p>
          <a:p>
            <a:pPr marL="800100" lvl="2" indent="0">
              <a:buNone/>
            </a:pPr>
            <a:r>
              <a:rPr lang="en-CA" sz="1600" b="1" dirty="0" smtClean="0">
                <a:solidFill>
                  <a:srgbClr val="FF0000"/>
                </a:solidFill>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delete </a:t>
            </a:r>
            <a:r>
              <a:rPr lang="en-CA" sz="1600" dirty="0" smtClean="0">
                <a:latin typeface="Consolas" panose="020B0609020204030204" pitchFamily="49" charset="0"/>
                <a:cs typeface="Consolas" panose="020B0609020204030204" pitchFamily="49" charset="0"/>
              </a:rPr>
              <a:t>p_value_1;</a:t>
            </a: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p_value_1 = nullptr;</a:t>
            </a:r>
          </a:p>
          <a:p>
            <a:pPr marL="800100" lvl="2" indent="0">
              <a:buNone/>
            </a:pPr>
            <a:r>
              <a:rPr lang="en-CA" sz="1600" dirty="0">
                <a:latin typeface="Consolas" panose="020B0609020204030204" pitchFamily="49" charset="0"/>
                <a:cs typeface="Consolas" panose="020B0609020204030204" pitchFamily="49" charset="0"/>
              </a:rPr>
              <a:t>    std::cout &lt;&lt; "</a:t>
            </a:r>
            <a:r>
              <a:rPr lang="en-CA" sz="1600" dirty="0" smtClean="0">
                <a:latin typeface="Consolas" panose="020B0609020204030204" pitchFamily="49" charset="0"/>
                <a:cs typeface="Consolas" panose="020B0609020204030204" pitchFamily="49" charset="0"/>
              </a:rPr>
              <a:t>Address 2: </a:t>
            </a:r>
            <a:r>
              <a:rPr lang="en-CA" sz="1600" dirty="0">
                <a:latin typeface="Consolas" panose="020B0609020204030204" pitchFamily="49" charset="0"/>
                <a:cs typeface="Consolas" panose="020B0609020204030204" pitchFamily="49" charset="0"/>
              </a:rPr>
              <a:t>" &lt;&lt; </a:t>
            </a:r>
            <a:r>
              <a:rPr lang="en-CA" sz="1600" dirty="0" smtClean="0">
                <a:latin typeface="Consolas" panose="020B0609020204030204" pitchFamily="49" charset="0"/>
                <a:cs typeface="Consolas" panose="020B0609020204030204" pitchFamily="49" charset="0"/>
              </a:rPr>
              <a:t>p_value_2 </a:t>
            </a:r>
            <a:r>
              <a:rPr lang="en-CA" sz="1600" dirty="0">
                <a:latin typeface="Consolas" panose="020B0609020204030204" pitchFamily="49" charset="0"/>
                <a:cs typeface="Consolas" panose="020B0609020204030204" pitchFamily="49" charset="0"/>
              </a:rPr>
              <a:t>&lt;&lt; std::endl;</a:t>
            </a:r>
          </a:p>
          <a:p>
            <a:pPr marL="800100" lvl="2" indent="0">
              <a:buNone/>
            </a:pPr>
            <a:r>
              <a:rPr lang="en-US" sz="1600" dirty="0" smtClean="0">
                <a:latin typeface="Consolas" panose="020B0609020204030204" pitchFamily="49" charset="0"/>
                <a:cs typeface="Consolas" panose="020B0609020204030204" pitchFamily="49" charset="0"/>
              </a:rPr>
              <a:t>    *p_value_2 = 91;</a:t>
            </a:r>
            <a:endParaRPr lang="en-CA" sz="1600" dirty="0">
              <a:latin typeface="Consolas" panose="020B0609020204030204" pitchFamily="49" charset="0"/>
              <a:cs typeface="Consolas" panose="020B0609020204030204" pitchFamily="49" charset="0"/>
            </a:endParaRP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dirty="0" err="1" smtClean="0">
                <a:latin typeface="Consolas" panose="020B0609020204030204" pitchFamily="49" charset="0"/>
                <a:cs typeface="Consolas" panose="020B0609020204030204" pitchFamily="49" charset="0"/>
              </a:rPr>
              <a:t>std</a:t>
            </a:r>
            <a:r>
              <a:rPr lang="en-CA" sz="1600" dirty="0">
                <a:latin typeface="Consolas" panose="020B0609020204030204" pitchFamily="49" charset="0"/>
                <a:cs typeface="Consolas" panose="020B0609020204030204" pitchFamily="49" charset="0"/>
              </a:rPr>
              <a:t>::</a:t>
            </a:r>
            <a:r>
              <a:rPr lang="en-CA" sz="1600" dirty="0" err="1">
                <a:latin typeface="Consolas" panose="020B0609020204030204" pitchFamily="49" charset="0"/>
                <a:cs typeface="Consolas" panose="020B0609020204030204" pitchFamily="49" charset="0"/>
              </a:rPr>
              <a:t>cout</a:t>
            </a:r>
            <a:r>
              <a:rPr lang="en-CA" sz="1600" dirty="0">
                <a:latin typeface="Consolas" panose="020B0609020204030204" pitchFamily="49" charset="0"/>
                <a:cs typeface="Consolas" panose="020B0609020204030204" pitchFamily="49" charset="0"/>
              </a:rPr>
              <a:t> &lt;&lt; </a:t>
            </a:r>
            <a:r>
              <a:rPr lang="en-CA" sz="1600" dirty="0" smtClean="0">
                <a:latin typeface="Consolas" panose="020B0609020204030204" pitchFamily="49" charset="0"/>
                <a:cs typeface="Consolas" panose="020B0609020204030204" pitchFamily="49" charset="0"/>
              </a:rPr>
              <a:t>"New value: </a:t>
            </a:r>
            <a:r>
              <a:rPr lang="en-CA" sz="1600" dirty="0">
                <a:latin typeface="Consolas" panose="020B0609020204030204" pitchFamily="49" charset="0"/>
                <a:cs typeface="Consolas" panose="020B0609020204030204" pitchFamily="49" charset="0"/>
              </a:rPr>
              <a:t>" &lt;&lt; </a:t>
            </a:r>
            <a:r>
              <a:rPr lang="en-CA" sz="1600" dirty="0" smtClean="0">
                <a:latin typeface="Consolas" panose="020B0609020204030204" pitchFamily="49" charset="0"/>
                <a:cs typeface="Consolas" panose="020B0609020204030204" pitchFamily="49" charset="0"/>
              </a:rPr>
              <a:t>*p_value_2 </a:t>
            </a:r>
            <a:r>
              <a:rPr lang="en-CA" sz="1600" dirty="0">
                <a:latin typeface="Consolas" panose="020B0609020204030204" pitchFamily="49" charset="0"/>
                <a:cs typeface="Consolas" panose="020B0609020204030204" pitchFamily="49" charset="0"/>
              </a:rPr>
              <a:t>&lt;&lt; </a:t>
            </a:r>
            <a:r>
              <a:rPr lang="en-CA" sz="1600" dirty="0" err="1">
                <a:latin typeface="Consolas" panose="020B0609020204030204" pitchFamily="49" charset="0"/>
                <a:cs typeface="Consolas" panose="020B0609020204030204" pitchFamily="49" charset="0"/>
              </a:rPr>
              <a:t>std</a:t>
            </a:r>
            <a:r>
              <a:rPr lang="en-CA" sz="1600" dirty="0">
                <a:latin typeface="Consolas" panose="020B0609020204030204" pitchFamily="49" charset="0"/>
                <a:cs typeface="Consolas" panose="020B0609020204030204" pitchFamily="49" charset="0"/>
              </a:rPr>
              <a:t>::</a:t>
            </a:r>
            <a:r>
              <a:rPr lang="en-CA" sz="1600" dirty="0" err="1">
                <a:latin typeface="Consolas" panose="020B0609020204030204" pitchFamily="49" charset="0"/>
                <a:cs typeface="Consolas" panose="020B0609020204030204" pitchFamily="49" charset="0"/>
              </a:rPr>
              <a:t>endl</a:t>
            </a:r>
            <a:r>
              <a:rPr lang="en-CA" sz="1600" dirty="0">
                <a:latin typeface="Consolas" panose="020B0609020204030204" pitchFamily="49" charset="0"/>
                <a:cs typeface="Consolas" panose="020B0609020204030204" pitchFamily="49" charset="0"/>
              </a:rPr>
              <a:t>;</a:t>
            </a:r>
            <a:endParaRPr lang="en-CA" sz="1600" dirty="0" smtClean="0">
              <a:latin typeface="Consolas" panose="020B0609020204030204" pitchFamily="49" charset="0"/>
              <a:cs typeface="Consolas" panose="020B0609020204030204" pitchFamily="49" charset="0"/>
            </a:endParaRPr>
          </a:p>
          <a:p>
            <a:pPr marL="800100" lvl="2" indent="0">
              <a:buNone/>
            </a:pPr>
            <a:endParaRPr lang="en-CA" sz="1200" dirty="0" smtClean="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return 0;</a:t>
            </a:r>
          </a:p>
          <a:p>
            <a:pPr marL="800100" lvl="2" indent="0">
              <a:buNone/>
            </a:pPr>
            <a:r>
              <a:rPr lang="en-CA" sz="1600" dirty="0">
                <a:latin typeface="Consolas" panose="020B0609020204030204" pitchFamily="49" charset="0"/>
                <a:cs typeface="Consolas" panose="020B0609020204030204" pitchFamily="49" charset="0"/>
              </a:rPr>
              <a:t>}</a:t>
            </a:r>
          </a:p>
          <a:p>
            <a:endParaRPr lang="en-CA" dirty="0" smtClean="0"/>
          </a:p>
        </p:txBody>
      </p:sp>
      <p:sp>
        <p:nvSpPr>
          <p:cNvPr id="4" name="TextBox 3"/>
          <p:cNvSpPr txBox="1"/>
          <p:nvPr/>
        </p:nvSpPr>
        <p:spPr>
          <a:xfrm>
            <a:off x="4716016" y="2132856"/>
            <a:ext cx="3097323" cy="1200329"/>
          </a:xfrm>
          <a:prstGeom prst="rect">
            <a:avLst/>
          </a:prstGeom>
          <a:noFill/>
        </p:spPr>
        <p:txBody>
          <a:bodyPr wrap="none" rtlCol="0">
            <a:spAutoFit/>
          </a:bodyPr>
          <a:lstStyle/>
          <a:p>
            <a:r>
              <a:rPr lang="en-CA" dirty="0" smtClean="0">
                <a:solidFill>
                  <a:srgbClr val="0070C0"/>
                </a:solidFill>
                <a:latin typeface="Georgia" panose="02040502050405020303" pitchFamily="18" charset="0"/>
              </a:rPr>
              <a:t>Output:</a:t>
            </a:r>
          </a:p>
          <a:p>
            <a:r>
              <a:rPr lang="en-CA" dirty="0" smtClean="0">
                <a:solidFill>
                  <a:srgbClr val="0070C0"/>
                </a:solidFill>
                <a:latin typeface="Consolas" panose="020B0609020204030204" pitchFamily="49" charset="0"/>
                <a:cs typeface="Consolas" panose="020B0609020204030204" pitchFamily="49" charset="0"/>
              </a:rPr>
              <a:t>   Address </a:t>
            </a:r>
            <a:r>
              <a:rPr lang="en-CA" dirty="0">
                <a:solidFill>
                  <a:srgbClr val="0070C0"/>
                </a:solidFill>
                <a:latin typeface="Consolas" panose="020B0609020204030204" pitchFamily="49" charset="0"/>
                <a:cs typeface="Consolas" panose="020B0609020204030204" pitchFamily="49" charset="0"/>
              </a:rPr>
              <a:t>1: 0x1dc9010</a:t>
            </a:r>
          </a:p>
          <a:p>
            <a:r>
              <a:rPr lang="en-CA" dirty="0" smtClean="0">
                <a:solidFill>
                  <a:srgbClr val="0070C0"/>
                </a:solidFill>
                <a:latin typeface="Consolas" panose="020B0609020204030204" pitchFamily="49" charset="0"/>
                <a:cs typeface="Consolas" panose="020B0609020204030204" pitchFamily="49" charset="0"/>
              </a:rPr>
              <a:t>   Address </a:t>
            </a:r>
            <a:r>
              <a:rPr lang="en-CA" dirty="0">
                <a:solidFill>
                  <a:srgbClr val="0070C0"/>
                </a:solidFill>
                <a:latin typeface="Consolas" panose="020B0609020204030204" pitchFamily="49" charset="0"/>
                <a:cs typeface="Consolas" panose="020B0609020204030204" pitchFamily="49" charset="0"/>
              </a:rPr>
              <a:t>2: </a:t>
            </a:r>
            <a:r>
              <a:rPr lang="en-CA" dirty="0" smtClean="0">
                <a:solidFill>
                  <a:srgbClr val="0070C0"/>
                </a:solidFill>
                <a:latin typeface="Consolas" panose="020B0609020204030204" pitchFamily="49" charset="0"/>
                <a:cs typeface="Consolas" panose="020B0609020204030204" pitchFamily="49" charset="0"/>
              </a:rPr>
              <a:t>0x1dc9010</a:t>
            </a:r>
          </a:p>
          <a:p>
            <a:r>
              <a:rPr lang="en-US" dirty="0">
                <a:solidFill>
                  <a:srgbClr val="0070C0"/>
                </a:solidFill>
                <a:latin typeface="Consolas" panose="020B0609020204030204" pitchFamily="49" charset="0"/>
                <a:cs typeface="Consolas" panose="020B0609020204030204" pitchFamily="49" charset="0"/>
              </a:rPr>
              <a:t> </a:t>
            </a:r>
            <a:r>
              <a:rPr lang="en-US" dirty="0" smtClean="0">
                <a:solidFill>
                  <a:srgbClr val="0070C0"/>
                </a:solidFill>
                <a:latin typeface="Consolas" panose="020B0609020204030204" pitchFamily="49" charset="0"/>
                <a:cs typeface="Consolas" panose="020B0609020204030204" pitchFamily="49" charset="0"/>
              </a:rPr>
              <a:t>  New value: 91</a:t>
            </a:r>
            <a:endParaRPr lang="en-CA" dirty="0">
              <a:solidFill>
                <a:srgbClr val="0070C0"/>
              </a:solidFill>
              <a:latin typeface="Consolas" panose="020B0609020204030204" pitchFamily="49" charset="0"/>
              <a:cs typeface="Consolas" panose="020B0609020204030204" pitchFamily="49" charset="0"/>
            </a:endParaRPr>
          </a:p>
        </p:txBody>
      </p:sp>
      <p:sp>
        <p:nvSpPr>
          <p:cNvPr id="5" name="Rounded Rectangle 4"/>
          <p:cNvSpPr/>
          <p:nvPr/>
        </p:nvSpPr>
        <p:spPr>
          <a:xfrm>
            <a:off x="1691680" y="3941934"/>
            <a:ext cx="309634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1691680" y="4454868"/>
            <a:ext cx="2448272" cy="6480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691680" y="5039810"/>
            <a:ext cx="6120680" cy="90947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02362025"/>
      </p:ext>
    </p:extLst>
  </p:cSld>
  <p:clrMapOvr>
    <a:masterClrMapping/>
  </p:clrMapOvr>
  <mc:AlternateContent xmlns:mc="http://schemas.openxmlformats.org/markup-compatibility/2006">
    <mc:Choice xmlns:p14="http://schemas.microsoft.com/office/powerpoint/2010/main" Requires="p14">
      <p:transition spd="slow" p14:dur="2000" advTm="96250"/>
    </mc:Choice>
    <mc:Fallback>
      <p:transition spd="slow" advTm="96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4" grpId="0"/>
      <p:bldP spid="5" grpId="0" animBg="1"/>
      <p:bldP spid="5" grpId="1" animBg="1"/>
      <p:bldP spid="6" grpId="0" animBg="1"/>
      <p:bldP spid="6" grpId="1" animBg="1"/>
      <p:bldP spid="7" grpId="0" animBg="1"/>
      <p:bldP spid="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rgbClr val="FF0000"/>
                </a:solidFill>
              </a:rPr>
              <a:t>Warning!</a:t>
            </a:r>
            <a:endParaRPr lang="en-CA" dirty="0">
              <a:solidFill>
                <a:srgbClr val="FF0000"/>
              </a:solidFill>
            </a:endParaRPr>
          </a:p>
        </p:txBody>
      </p:sp>
      <p:sp>
        <p:nvSpPr>
          <p:cNvPr id="3" name="Content Placeholder 2"/>
          <p:cNvSpPr>
            <a:spLocks noGrp="1"/>
          </p:cNvSpPr>
          <p:nvPr>
            <p:ph idx="1"/>
          </p:nvPr>
        </p:nvSpPr>
        <p:spPr/>
        <p:txBody>
          <a:bodyPr/>
          <a:lstStyle/>
          <a:p>
            <a:r>
              <a:rPr lang="en-CA" dirty="0" smtClean="0"/>
              <a:t>The single most greatest difficult for students studying algorithms and data structures is this </a:t>
            </a:r>
            <a:r>
              <a:rPr lang="en-CA" i="1" dirty="0" smtClean="0"/>
              <a:t>belief</a:t>
            </a:r>
            <a:r>
              <a:rPr lang="en-CA" dirty="0" smtClean="0"/>
              <a:t> that delete does something magical</a:t>
            </a:r>
          </a:p>
          <a:p>
            <a:pPr lvl="1"/>
            <a:r>
              <a:rPr lang="en-CA" dirty="0" smtClean="0"/>
              <a:t>The </a:t>
            </a:r>
            <a:r>
              <a:rPr lang="en-CA" dirty="0" smtClean="0"/>
              <a:t>statement</a:t>
            </a:r>
          </a:p>
          <a:p>
            <a:pPr marL="457200" lvl="1" indent="0" algn="ctr">
              <a:buNone/>
            </a:pPr>
            <a:r>
              <a:rPr lang="en-CA" dirty="0" smtClean="0">
                <a:latin typeface="Consolas" panose="020B0609020204030204" pitchFamily="49" charset="0"/>
                <a:cs typeface="Consolas" panose="020B0609020204030204" pitchFamily="49" charset="0"/>
              </a:rPr>
              <a:t>delete p_data;</a:t>
            </a:r>
          </a:p>
          <a:p>
            <a:pPr marL="400050" lvl="1" indent="0">
              <a:buNone/>
            </a:pPr>
            <a:r>
              <a:rPr lang="en-CA" dirty="0" smtClean="0"/>
              <a:t>      does </a:t>
            </a:r>
            <a:r>
              <a:rPr lang="en-CA" b="1" dirty="0" smtClean="0"/>
              <a:t>nothing</a:t>
            </a:r>
            <a:r>
              <a:rPr lang="en-CA" dirty="0" smtClean="0"/>
              <a:t> more than send the address to the operating system</a:t>
            </a:r>
          </a:p>
          <a:p>
            <a:pPr lvl="0"/>
            <a:endParaRPr lang="en-CA" dirty="0" smtClean="0">
              <a:solidFill>
                <a:prstClr val="black"/>
              </a:solidFill>
            </a:endParaRPr>
          </a:p>
          <a:p>
            <a:pPr lvl="0"/>
            <a:r>
              <a:rPr lang="en-CA" dirty="0" smtClean="0">
                <a:solidFill>
                  <a:prstClr val="black"/>
                </a:solidFill>
              </a:rPr>
              <a:t>The </a:t>
            </a:r>
            <a:r>
              <a:rPr lang="en-CA" dirty="0" smtClean="0">
                <a:solidFill>
                  <a:prstClr val="black"/>
                </a:solidFill>
              </a:rPr>
              <a:t>operating system simply flags the memory at that location as being available for future allocations</a:t>
            </a:r>
            <a:endParaRPr lang="en-CA" dirty="0">
              <a:solidFill>
                <a:prstClr val="black"/>
              </a:solidFill>
            </a:endParaRPr>
          </a:p>
          <a:p>
            <a:pPr marL="0" indent="0">
              <a:buNone/>
            </a:pPr>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07013314"/>
      </p:ext>
    </p:extLst>
  </p:cSld>
  <p:clrMapOvr>
    <a:masterClrMapping/>
  </p:clrMapOvr>
  <mc:AlternateContent xmlns:mc="http://schemas.openxmlformats.org/markup-compatibility/2006">
    <mc:Choice xmlns:p14="http://schemas.microsoft.com/office/powerpoint/2010/main" Requires="p14">
      <p:transition spd="slow" p14:dur="2000" advTm="47966"/>
    </mc:Choice>
    <mc:Fallback>
      <p:transition spd="slow" advTm="47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Understand that </a:t>
            </a:r>
            <a:r>
              <a:rPr lang="en-CA" dirty="0" smtClean="0">
                <a:latin typeface="Consolas" panose="020B0609020204030204" pitchFamily="49" charset="0"/>
                <a:cs typeface="Consolas" panose="020B0609020204030204" pitchFamily="49" charset="0"/>
              </a:rPr>
              <a:t>delete</a:t>
            </a:r>
            <a:r>
              <a:rPr lang="en-CA" dirty="0" smtClean="0"/>
              <a:t> does not change the value of a pointer</a:t>
            </a:r>
            <a:endParaRPr lang="en-CA" dirty="0"/>
          </a:p>
          <a:p>
            <a:pPr lvl="1"/>
            <a:r>
              <a:rPr lang="en-CA" dirty="0" smtClean="0"/>
              <a:t>Know that calling delete on a pointer:</a:t>
            </a:r>
          </a:p>
          <a:p>
            <a:pPr lvl="2"/>
            <a:r>
              <a:rPr lang="en-CA" dirty="0" smtClean="0"/>
              <a:t>Allows the operating system to flag the memory as available</a:t>
            </a:r>
          </a:p>
          <a:p>
            <a:pPr lvl="2"/>
            <a:r>
              <a:rPr lang="en-CA" dirty="0" smtClean="0"/>
              <a:t>The operating system, </a:t>
            </a:r>
            <a:r>
              <a:rPr lang="en-CA" dirty="0" smtClean="0"/>
              <a:t>however,</a:t>
            </a:r>
            <a:br>
              <a:rPr lang="en-CA" dirty="0" smtClean="0"/>
            </a:br>
            <a:r>
              <a:rPr lang="en-CA" dirty="0" smtClean="0"/>
              <a:t>      usually </a:t>
            </a:r>
            <a:r>
              <a:rPr lang="en-CA" dirty="0" smtClean="0"/>
              <a:t>still leaves the memory allocated to the task…usually</a:t>
            </a:r>
          </a:p>
          <a:p>
            <a:pPr lvl="1"/>
            <a:r>
              <a:rPr lang="en-CA" dirty="0" smtClean="0"/>
              <a:t>When a pointer is deallocated, it must be assigned </a:t>
            </a:r>
            <a:r>
              <a:rPr lang="en-CA" dirty="0" err="1" smtClean="0">
                <a:latin typeface="Consolas" panose="020B0609020204030204" pitchFamily="49" charset="0"/>
                <a:cs typeface="Consolas" panose="020B0609020204030204" pitchFamily="49" charset="0"/>
              </a:rPr>
              <a:t>nullptr</a:t>
            </a:r>
            <a:endParaRPr lang="en-CA" dirty="0" smtClean="0">
              <a:latin typeface="Consolas" panose="020B0609020204030204" pitchFamily="49" charset="0"/>
              <a:cs typeface="Consolas" panose="020B0609020204030204" pitchFamily="49" charset="0"/>
            </a:endParaRPr>
          </a:p>
          <a:p>
            <a:pPr lvl="1"/>
            <a:r>
              <a:rPr lang="en-CA" dirty="0" smtClean="0"/>
              <a:t>Otherwise, </a:t>
            </a:r>
            <a:r>
              <a:rPr lang="en-CA" dirty="0" smtClean="0">
                <a:latin typeface="Consolas" panose="020B0609020204030204" pitchFamily="49" charset="0"/>
                <a:cs typeface="Consolas" panose="020B0609020204030204" pitchFamily="49" charset="0"/>
              </a:rPr>
              <a:t>delete</a:t>
            </a:r>
            <a:r>
              <a:rPr lang="en-CA" dirty="0" smtClean="0"/>
              <a:t> does nothing to change the value of the pointer</a:t>
            </a:r>
            <a:endParaRPr lang="en-CA" dirty="0" smtClean="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64845"/>
    </mc:Choice>
    <mc:Fallback>
      <p:transition spd="slow" advTm="64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a:t>https://en.wikipedia.org/wiki/Dangling_pointer</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411"/>
    </mc:Choice>
    <mc:Fallback>
      <p:transition spd="slow" advTm="2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430"/>
    </mc:Choice>
    <mc:Fallback>
      <p:transition spd="slow" advTm="1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542"/>
    </mc:Choice>
    <mc:Fallback>
      <p:transition spd="slow" advTm="3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Review what happens when we call </a:t>
            </a:r>
            <a:r>
              <a:rPr lang="en-CA" dirty="0" smtClean="0">
                <a:latin typeface="Consolas" panose="020B0609020204030204" pitchFamily="49" charset="0"/>
                <a:cs typeface="Consolas" panose="020B0609020204030204" pitchFamily="49" charset="0"/>
              </a:rPr>
              <a:t>delete</a:t>
            </a:r>
          </a:p>
          <a:p>
            <a:pPr lvl="1"/>
            <a:r>
              <a:rPr lang="en-CA" dirty="0" smtClean="0"/>
              <a:t>See that</a:t>
            </a:r>
          </a:p>
          <a:p>
            <a:pPr lvl="2"/>
            <a:r>
              <a:rPr lang="en-CA" dirty="0" smtClean="0"/>
              <a:t>These pointers still hold their values</a:t>
            </a:r>
          </a:p>
          <a:p>
            <a:pPr lvl="2"/>
            <a:r>
              <a:rPr lang="en-CA" dirty="0" smtClean="0"/>
              <a:t>You can still access and manipulate this deallocated memory</a:t>
            </a:r>
          </a:p>
          <a:p>
            <a:pPr lvl="1"/>
            <a:r>
              <a:rPr lang="en-CA" dirty="0" smtClean="0"/>
              <a:t>This can lead to very difficult-to-find bugs</a:t>
            </a:r>
          </a:p>
          <a:p>
            <a:pPr lvl="1"/>
            <a:r>
              <a:rPr lang="en-CA" dirty="0" smtClean="0"/>
              <a:t>The solution is straight-forward, but requires rigorous control on values</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8260"/>
    </mc:Choice>
    <mc:Fallback>
      <p:transition spd="slow" advTm="28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Dangling pointers</a:t>
            </a:r>
            <a:endParaRPr lang="en-CA" dirty="0"/>
          </a:p>
        </p:txBody>
      </p:sp>
      <p:sp>
        <p:nvSpPr>
          <p:cNvPr id="3" name="Content Placeholder 2"/>
          <p:cNvSpPr>
            <a:spLocks noGrp="1"/>
          </p:cNvSpPr>
          <p:nvPr>
            <p:ph idx="1"/>
          </p:nvPr>
        </p:nvSpPr>
        <p:spPr/>
        <p:txBody>
          <a:bodyPr/>
          <a:lstStyle/>
          <a:p>
            <a:r>
              <a:rPr lang="en-CA" dirty="0" smtClean="0"/>
              <a:t>A pointer has a value</a:t>
            </a:r>
          </a:p>
          <a:p>
            <a:pPr lvl="1"/>
            <a:r>
              <a:rPr lang="en-CA" dirty="0" smtClean="0"/>
              <a:t>If the value is </a:t>
            </a:r>
            <a:r>
              <a:rPr lang="en-CA" dirty="0" smtClean="0">
                <a:latin typeface="Consolas" panose="020B0609020204030204" pitchFamily="49" charset="0"/>
                <a:cs typeface="Consolas" panose="020B0609020204030204" pitchFamily="49" charset="0"/>
              </a:rPr>
              <a:t>'nullptr'</a:t>
            </a:r>
            <a:r>
              <a:rPr lang="en-CA" dirty="0" smtClean="0"/>
              <a:t>, this is a known invalid address</a:t>
            </a:r>
          </a:p>
          <a:p>
            <a:pPr lvl="1"/>
            <a:r>
              <a:rPr lang="en-CA" dirty="0" smtClean="0"/>
              <a:t>If initialized or assigned a value returned by </a:t>
            </a:r>
            <a:r>
              <a:rPr lang="en-CA" dirty="0" smtClean="0">
                <a:latin typeface="Consolas" panose="020B0609020204030204" pitchFamily="49" charset="0"/>
                <a:cs typeface="Consolas" panose="020B0609020204030204" pitchFamily="49" charset="0"/>
              </a:rPr>
              <a:t>new</a:t>
            </a:r>
            <a:r>
              <a:rPr lang="en-CA" dirty="0" smtClean="0"/>
              <a:t>,</a:t>
            </a:r>
            <a:br>
              <a:rPr lang="en-CA" dirty="0" smtClean="0"/>
            </a:br>
            <a:r>
              <a:rPr lang="en-CA" dirty="0" smtClean="0"/>
              <a:t>	the </a:t>
            </a:r>
            <a:r>
              <a:rPr lang="en-CA" dirty="0" smtClean="0"/>
              <a:t>pointer stores a valid address</a:t>
            </a:r>
          </a:p>
          <a:p>
            <a:pPr lvl="1"/>
            <a:r>
              <a:rPr lang="en-CA" dirty="0" smtClean="0"/>
              <a:t>Once memory is deallocated, it is no longer valid memory</a:t>
            </a:r>
          </a:p>
          <a:p>
            <a:pPr lvl="1"/>
            <a:r>
              <a:rPr lang="en-CA" dirty="0" smtClean="0"/>
              <a:t>A </a:t>
            </a:r>
            <a:r>
              <a:rPr lang="en-CA" i="1" dirty="0" smtClean="0"/>
              <a:t>dangling pointer</a:t>
            </a:r>
            <a:r>
              <a:rPr lang="en-CA" dirty="0" smtClean="0"/>
              <a:t> is a pointer that stores an address that is no longer allocated</a:t>
            </a:r>
          </a:p>
          <a:p>
            <a:pPr marL="457200" lvl="1"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42224"/>
    </mc:Choice>
    <mc:Fallback>
      <p:transition spd="slow" advTm="42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Dangling pointers</a:t>
            </a:r>
            <a:endParaRPr lang="en-CA" dirty="0"/>
          </a:p>
        </p:txBody>
      </p:sp>
      <p:sp>
        <p:nvSpPr>
          <p:cNvPr id="3" name="Content Placeholder 2"/>
          <p:cNvSpPr>
            <a:spLocks noGrp="1"/>
          </p:cNvSpPr>
          <p:nvPr>
            <p:ph idx="1"/>
          </p:nvPr>
        </p:nvSpPr>
        <p:spPr/>
        <p:txBody>
          <a:bodyPr/>
          <a:lstStyle/>
          <a:p>
            <a:r>
              <a:rPr lang="en-CA" dirty="0" smtClean="0"/>
              <a:t>Remember that all </a:t>
            </a:r>
            <a:r>
              <a:rPr lang="en-CA" dirty="0" smtClean="0">
                <a:latin typeface="Consolas" panose="020B0609020204030204" pitchFamily="49" charset="0"/>
                <a:cs typeface="Consolas" panose="020B0609020204030204" pitchFamily="49" charset="0"/>
              </a:rPr>
              <a:t>delete</a:t>
            </a:r>
            <a:r>
              <a:rPr lang="en-CA" dirty="0" smtClean="0"/>
              <a:t> does is pass the value of the operand to the operating system</a:t>
            </a:r>
          </a:p>
          <a:p>
            <a:pPr marL="800100" lvl="2" indent="0">
              <a:buNone/>
            </a:pPr>
            <a:r>
              <a:rPr lang="en-CA" sz="1700" dirty="0" smtClean="0">
                <a:latin typeface="Consolas" panose="020B0609020204030204" pitchFamily="49" charset="0"/>
                <a:cs typeface="Consolas" panose="020B0609020204030204" pitchFamily="49" charset="0"/>
              </a:rPr>
              <a:t>#include &lt;iostream&gt;</a:t>
            </a:r>
          </a:p>
          <a:p>
            <a:pPr marL="800100" lvl="2" indent="0">
              <a:buNone/>
            </a:pPr>
            <a:endParaRPr lang="en-CA" sz="1700" dirty="0" smtClean="0">
              <a:latin typeface="Consolas" panose="020B0609020204030204" pitchFamily="49" charset="0"/>
              <a:cs typeface="Consolas" panose="020B0609020204030204" pitchFamily="49" charset="0"/>
            </a:endParaRPr>
          </a:p>
          <a:p>
            <a:pPr marL="800100" lvl="2" indent="0">
              <a:buNone/>
            </a:pPr>
            <a:r>
              <a:rPr lang="en-CA" sz="1700" dirty="0" smtClean="0">
                <a:latin typeface="Consolas" panose="020B0609020204030204" pitchFamily="49" charset="0"/>
                <a:cs typeface="Consolas" panose="020B0609020204030204" pitchFamily="49" charset="0"/>
              </a:rPr>
              <a:t>int main();</a:t>
            </a:r>
          </a:p>
          <a:p>
            <a:pPr marL="800100" lvl="2" indent="0">
              <a:buNone/>
            </a:pPr>
            <a:endParaRPr lang="en-CA" sz="1700" dirty="0">
              <a:latin typeface="Consolas" panose="020B0609020204030204" pitchFamily="49" charset="0"/>
              <a:cs typeface="Consolas" panose="020B0609020204030204" pitchFamily="49" charset="0"/>
            </a:endParaRPr>
          </a:p>
          <a:p>
            <a:pPr marL="800100" lvl="2" indent="0">
              <a:buNone/>
            </a:pPr>
            <a:r>
              <a:rPr lang="en-CA" sz="1700" dirty="0" smtClean="0">
                <a:latin typeface="Consolas" panose="020B0609020204030204" pitchFamily="49" charset="0"/>
                <a:cs typeface="Consolas" panose="020B0609020204030204" pitchFamily="49" charset="0"/>
              </a:rPr>
              <a:t>int main() {</a:t>
            </a:r>
          </a:p>
          <a:p>
            <a:pPr marL="800100" lvl="2" indent="0">
              <a:buNone/>
            </a:pPr>
            <a:r>
              <a:rPr lang="en-CA" sz="1700" dirty="0">
                <a:latin typeface="Consolas" panose="020B0609020204030204" pitchFamily="49" charset="0"/>
                <a:cs typeface="Consolas" panose="020B0609020204030204" pitchFamily="49" charset="0"/>
              </a:rPr>
              <a:t> </a:t>
            </a:r>
            <a:r>
              <a:rPr lang="en-CA" sz="1700" dirty="0" smtClean="0">
                <a:latin typeface="Consolas" panose="020B0609020204030204" pitchFamily="49" charset="0"/>
                <a:cs typeface="Consolas" panose="020B0609020204030204" pitchFamily="49" charset="0"/>
              </a:rPr>
              <a:t>   int *p_value{new int{42}};</a:t>
            </a:r>
          </a:p>
          <a:p>
            <a:pPr marL="800100" lvl="2" indent="0">
              <a:buNone/>
            </a:pPr>
            <a:r>
              <a:rPr lang="en-CA" sz="1700" dirty="0">
                <a:latin typeface="Consolas" panose="020B0609020204030204" pitchFamily="49" charset="0"/>
                <a:cs typeface="Consolas" panose="020B0609020204030204" pitchFamily="49" charset="0"/>
              </a:rPr>
              <a:t> </a:t>
            </a:r>
            <a:r>
              <a:rPr lang="en-CA" sz="1700" dirty="0" smtClean="0">
                <a:latin typeface="Consolas" panose="020B0609020204030204" pitchFamily="49" charset="0"/>
                <a:cs typeface="Consolas" panose="020B0609020204030204" pitchFamily="49" charset="0"/>
              </a:rPr>
              <a:t>   std::cout &lt;&lt; "Before delete: " &lt;&lt; p_value  &lt;&lt; std::endl;</a:t>
            </a:r>
          </a:p>
          <a:p>
            <a:pPr marL="800100" lvl="2" indent="0">
              <a:buNone/>
            </a:pPr>
            <a:r>
              <a:rPr lang="en-CA" sz="1700" dirty="0" smtClean="0">
                <a:latin typeface="Consolas" panose="020B0609020204030204" pitchFamily="49" charset="0"/>
                <a:cs typeface="Consolas" panose="020B0609020204030204" pitchFamily="49" charset="0"/>
              </a:rPr>
              <a:t>    delete p_value;</a:t>
            </a:r>
          </a:p>
          <a:p>
            <a:pPr marL="800100" lvl="2" indent="0">
              <a:buNone/>
            </a:pPr>
            <a:r>
              <a:rPr lang="en-CA" sz="1700" dirty="0">
                <a:latin typeface="Consolas" panose="020B0609020204030204" pitchFamily="49" charset="0"/>
                <a:cs typeface="Consolas" panose="020B0609020204030204" pitchFamily="49" charset="0"/>
              </a:rPr>
              <a:t>    std::cout &lt;&lt; </a:t>
            </a:r>
            <a:r>
              <a:rPr lang="en-CA" sz="1700" dirty="0" smtClean="0">
                <a:latin typeface="Consolas" panose="020B0609020204030204" pitchFamily="49" charset="0"/>
                <a:cs typeface="Consolas" panose="020B0609020204030204" pitchFamily="49" charset="0"/>
              </a:rPr>
              <a:t>"After delete</a:t>
            </a:r>
            <a:r>
              <a:rPr lang="en-CA" sz="1700" dirty="0">
                <a:latin typeface="Consolas" panose="020B0609020204030204" pitchFamily="49" charset="0"/>
                <a:cs typeface="Consolas" panose="020B0609020204030204" pitchFamily="49" charset="0"/>
              </a:rPr>
              <a:t>: </a:t>
            </a:r>
            <a:r>
              <a:rPr lang="en-CA" sz="1700" dirty="0" smtClean="0">
                <a:latin typeface="Consolas" panose="020B0609020204030204" pitchFamily="49" charset="0"/>
                <a:cs typeface="Consolas" panose="020B0609020204030204" pitchFamily="49" charset="0"/>
              </a:rPr>
              <a:t> " </a:t>
            </a:r>
            <a:r>
              <a:rPr lang="en-CA" sz="1700" dirty="0">
                <a:latin typeface="Consolas" panose="020B0609020204030204" pitchFamily="49" charset="0"/>
                <a:cs typeface="Consolas" panose="020B0609020204030204" pitchFamily="49" charset="0"/>
              </a:rPr>
              <a:t>&lt;&lt; p_value  &lt;&lt; std::endl;</a:t>
            </a:r>
          </a:p>
          <a:p>
            <a:pPr marL="800100" lvl="2" indent="0">
              <a:buNone/>
            </a:pPr>
            <a:endParaRPr lang="en-CA" sz="1700" dirty="0" smtClean="0">
              <a:latin typeface="Consolas" panose="020B0609020204030204" pitchFamily="49" charset="0"/>
              <a:cs typeface="Consolas" panose="020B0609020204030204" pitchFamily="49" charset="0"/>
            </a:endParaRPr>
          </a:p>
          <a:p>
            <a:pPr marL="800100" lvl="2" indent="0">
              <a:buNone/>
            </a:pPr>
            <a:r>
              <a:rPr lang="en-CA" sz="1700" dirty="0">
                <a:latin typeface="Consolas" panose="020B0609020204030204" pitchFamily="49" charset="0"/>
                <a:cs typeface="Consolas" panose="020B0609020204030204" pitchFamily="49" charset="0"/>
              </a:rPr>
              <a:t> </a:t>
            </a:r>
            <a:r>
              <a:rPr lang="en-CA" sz="1700" dirty="0" smtClean="0">
                <a:latin typeface="Consolas" panose="020B0609020204030204" pitchFamily="49" charset="0"/>
                <a:cs typeface="Consolas" panose="020B0609020204030204" pitchFamily="49" charset="0"/>
              </a:rPr>
              <a:t>   return 0;</a:t>
            </a:r>
          </a:p>
          <a:p>
            <a:pPr marL="800100" lvl="2" indent="0">
              <a:buNone/>
            </a:pPr>
            <a:r>
              <a:rPr lang="en-CA" sz="1700" dirty="0" smtClean="0">
                <a:latin typeface="Consolas" panose="020B0609020204030204" pitchFamily="49" charset="0"/>
                <a:cs typeface="Consolas" panose="020B0609020204030204" pitchFamily="49" charset="0"/>
              </a:rPr>
              <a:t>}</a:t>
            </a:r>
          </a:p>
          <a:p>
            <a:pPr marL="800100" lvl="2" indent="0">
              <a:buNone/>
            </a:pPr>
            <a:endParaRPr lang="en-CA" sz="1700" dirty="0" smtClean="0">
              <a:latin typeface="Consolas" panose="020B0609020204030204" pitchFamily="49" charset="0"/>
              <a:cs typeface="Consolas" panose="020B0609020204030204" pitchFamily="49" charset="0"/>
            </a:endParaRPr>
          </a:p>
        </p:txBody>
      </p:sp>
      <p:sp>
        <p:nvSpPr>
          <p:cNvPr id="4" name="TextBox 3"/>
          <p:cNvSpPr txBox="1"/>
          <p:nvPr/>
        </p:nvSpPr>
        <p:spPr>
          <a:xfrm>
            <a:off x="3851920" y="5517232"/>
            <a:ext cx="3993401" cy="1015663"/>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Output:</a:t>
            </a:r>
          </a:p>
          <a:p>
            <a:r>
              <a:rPr lang="en-CA" sz="2000" dirty="0" smtClean="0">
                <a:solidFill>
                  <a:srgbClr val="0070C0"/>
                </a:solidFill>
                <a:latin typeface="Consolas" panose="020B0609020204030204" pitchFamily="49" charset="0"/>
                <a:cs typeface="Consolas" panose="020B0609020204030204" pitchFamily="49" charset="0"/>
              </a:rPr>
              <a:t>   Before </a:t>
            </a:r>
            <a:r>
              <a:rPr lang="en-CA" sz="2000" dirty="0">
                <a:solidFill>
                  <a:srgbClr val="0070C0"/>
                </a:solidFill>
                <a:latin typeface="Consolas" panose="020B0609020204030204" pitchFamily="49" charset="0"/>
                <a:cs typeface="Consolas" panose="020B0609020204030204" pitchFamily="49" charset="0"/>
              </a:rPr>
              <a:t>delete: 0x1588010</a:t>
            </a:r>
          </a:p>
          <a:p>
            <a:r>
              <a:rPr lang="en-CA" sz="2000" dirty="0" smtClean="0">
                <a:solidFill>
                  <a:srgbClr val="0070C0"/>
                </a:solidFill>
                <a:latin typeface="Consolas" panose="020B0609020204030204" pitchFamily="49" charset="0"/>
                <a:cs typeface="Consolas" panose="020B0609020204030204" pitchFamily="49" charset="0"/>
              </a:rPr>
              <a:t>   After </a:t>
            </a:r>
            <a:r>
              <a:rPr lang="en-CA" sz="2000" dirty="0">
                <a:solidFill>
                  <a:srgbClr val="0070C0"/>
                </a:solidFill>
                <a:latin typeface="Consolas" panose="020B0609020204030204" pitchFamily="49" charset="0"/>
                <a:cs typeface="Consolas" panose="020B0609020204030204" pitchFamily="49" charset="0"/>
              </a:rPr>
              <a:t>delete:  </a:t>
            </a:r>
            <a:r>
              <a:rPr lang="en-CA" sz="2000" dirty="0" smtClean="0">
                <a:solidFill>
                  <a:srgbClr val="0070C0"/>
                </a:solidFill>
                <a:latin typeface="Consolas" panose="020B0609020204030204" pitchFamily="49" charset="0"/>
                <a:cs typeface="Consolas" panose="020B0609020204030204" pitchFamily="49" charset="0"/>
              </a:rPr>
              <a:t>0x1588010</a:t>
            </a:r>
            <a:endParaRPr lang="en-CA" sz="2000" dirty="0">
              <a:solidFill>
                <a:srgbClr val="0070C0"/>
              </a:solidFill>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74670700"/>
      </p:ext>
    </p:extLst>
  </p:cSld>
  <p:clrMapOvr>
    <a:masterClrMapping/>
  </p:clrMapOvr>
  <mc:AlternateContent xmlns:mc="http://schemas.openxmlformats.org/markup-compatibility/2006">
    <mc:Choice xmlns:p14="http://schemas.microsoft.com/office/powerpoint/2010/main" Requires="p14">
      <p:transition spd="slow" p14:dur="2000" advTm="30562"/>
    </mc:Choice>
    <mc:Fallback>
      <p:transition spd="slow" advTm="30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Dangling pointers</a:t>
            </a:r>
            <a:endParaRPr lang="en-CA" dirty="0"/>
          </a:p>
        </p:txBody>
      </p:sp>
      <p:sp>
        <p:nvSpPr>
          <p:cNvPr id="3" name="Content Placeholder 2"/>
          <p:cNvSpPr>
            <a:spLocks noGrp="1"/>
          </p:cNvSpPr>
          <p:nvPr>
            <p:ph idx="1"/>
          </p:nvPr>
        </p:nvSpPr>
        <p:spPr/>
        <p:txBody>
          <a:bodyPr/>
          <a:lstStyle/>
          <a:p>
            <a:r>
              <a:rPr lang="en-CA" dirty="0" smtClean="0"/>
              <a:t>Because a dangling pointer still stores an address, it is similar to a wild pointer, only the behavior is much worse</a:t>
            </a:r>
          </a:p>
          <a:p>
            <a:pPr lvl="1"/>
            <a:r>
              <a:rPr lang="en-CA" dirty="0" smtClean="0"/>
              <a:t>A wild pointer is almost certainly invalid</a:t>
            </a:r>
          </a:p>
          <a:p>
            <a:pPr lvl="1"/>
            <a:r>
              <a:rPr lang="en-CA" dirty="0" smtClean="0"/>
              <a:t>A dangling pointer stores an address that has previously been allocated</a:t>
            </a:r>
          </a:p>
          <a:p>
            <a:pPr lvl="1"/>
            <a:r>
              <a:rPr lang="en-CA" dirty="0" smtClean="0"/>
              <a:t>Operating systems may flag deallocated memory as available, but may not waste the time to flag it as no longer available</a:t>
            </a:r>
          </a:p>
          <a:p>
            <a:pPr lvl="2"/>
            <a:r>
              <a:rPr lang="en-CA" dirty="0" smtClean="0"/>
              <a:t>This is reasonable:</a:t>
            </a:r>
          </a:p>
          <a:p>
            <a:pPr lvl="3"/>
            <a:r>
              <a:rPr lang="en-CA" dirty="0" smtClean="0"/>
              <a:t>If the same program asks for more </a:t>
            </a:r>
            <a:r>
              <a:rPr lang="en-CA" dirty="0" smtClean="0"/>
              <a:t>memory,</a:t>
            </a:r>
            <a:br>
              <a:rPr lang="en-CA" dirty="0" smtClean="0"/>
            </a:br>
            <a:r>
              <a:rPr lang="en-CA" dirty="0" smtClean="0"/>
              <a:t>	if </a:t>
            </a:r>
            <a:r>
              <a:rPr lang="en-CA" dirty="0" smtClean="0"/>
              <a:t>possible it will use this memory first</a:t>
            </a:r>
          </a:p>
          <a:p>
            <a:pPr lvl="3"/>
            <a:r>
              <a:rPr lang="en-CA" dirty="0" smtClean="0"/>
              <a:t>If another program asks for memory and no more memory is </a:t>
            </a:r>
            <a:r>
              <a:rPr lang="en-CA" dirty="0" smtClean="0"/>
              <a:t>available, </a:t>
            </a:r>
            <a:r>
              <a:rPr lang="en-CA" dirty="0" smtClean="0"/>
              <a:t>it may then </a:t>
            </a:r>
            <a:r>
              <a:rPr lang="en-CA" dirty="0" smtClean="0"/>
              <a:t>reclaim deallocated memory assigned to</a:t>
            </a:r>
            <a:br>
              <a:rPr lang="en-CA" dirty="0" smtClean="0"/>
            </a:br>
            <a:r>
              <a:rPr lang="en-CA" dirty="0" smtClean="0"/>
              <a:t>another program</a:t>
            </a:r>
            <a:endParaRPr lang="en-CA" dirty="0" smtClean="0"/>
          </a:p>
          <a:p>
            <a:pPr lvl="2"/>
            <a:endParaRPr lang="en-CA"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87407148"/>
      </p:ext>
    </p:extLst>
  </p:cSld>
  <p:clrMapOvr>
    <a:masterClrMapping/>
  </p:clrMapOvr>
  <mc:AlternateContent xmlns:mc="http://schemas.openxmlformats.org/markup-compatibility/2006">
    <mc:Choice xmlns:p14="http://schemas.microsoft.com/office/powerpoint/2010/main" Requires="p14">
      <p:transition spd="slow" p14:dur="2000" advTm="73630"/>
    </mc:Choice>
    <mc:Fallback>
      <p:transition spd="slow" advTm="73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Dangling pointers</a:t>
            </a:r>
            <a:endParaRPr lang="en-CA" dirty="0"/>
          </a:p>
        </p:txBody>
      </p:sp>
      <p:sp>
        <p:nvSpPr>
          <p:cNvPr id="3" name="Content Placeholder 2"/>
          <p:cNvSpPr>
            <a:spLocks noGrp="1"/>
          </p:cNvSpPr>
          <p:nvPr>
            <p:ph idx="1"/>
          </p:nvPr>
        </p:nvSpPr>
        <p:spPr/>
        <p:txBody>
          <a:bodyPr/>
          <a:lstStyle/>
          <a:p>
            <a:r>
              <a:rPr lang="en-CA" dirty="0" smtClean="0"/>
              <a:t>Two separate requests for memory will result in two different addresses</a:t>
            </a:r>
          </a:p>
          <a:p>
            <a:pPr marL="800100" lvl="2" indent="0">
              <a:buNone/>
            </a:pPr>
            <a:r>
              <a:rPr lang="en-CA" sz="1650" dirty="0">
                <a:latin typeface="Consolas" panose="020B0609020204030204" pitchFamily="49" charset="0"/>
                <a:cs typeface="Consolas" panose="020B0609020204030204" pitchFamily="49" charset="0"/>
              </a:rPr>
              <a:t>#include &lt;iostream&gt;</a:t>
            </a:r>
          </a:p>
          <a:p>
            <a:pPr marL="800100" lvl="2" indent="0">
              <a:buNone/>
            </a:pPr>
            <a:r>
              <a:rPr lang="en-CA" sz="1650" dirty="0" smtClean="0">
                <a:latin typeface="Consolas" panose="020B0609020204030204" pitchFamily="49" charset="0"/>
                <a:cs typeface="Consolas" panose="020B0609020204030204" pitchFamily="49" charset="0"/>
              </a:rPr>
              <a:t>int </a:t>
            </a:r>
            <a:r>
              <a:rPr lang="en-CA" sz="1650" dirty="0">
                <a:latin typeface="Consolas" panose="020B0609020204030204" pitchFamily="49" charset="0"/>
                <a:cs typeface="Consolas" panose="020B0609020204030204" pitchFamily="49" charset="0"/>
              </a:rPr>
              <a:t>main();</a:t>
            </a:r>
          </a:p>
          <a:p>
            <a:pPr marL="800100" lvl="2" indent="0">
              <a:buNone/>
            </a:pPr>
            <a:endParaRPr lang="en-CA" sz="1650" dirty="0">
              <a:latin typeface="Consolas" panose="020B0609020204030204" pitchFamily="49" charset="0"/>
              <a:cs typeface="Consolas" panose="020B0609020204030204" pitchFamily="49" charset="0"/>
            </a:endParaRPr>
          </a:p>
          <a:p>
            <a:pPr marL="800100" lvl="2" indent="0">
              <a:buNone/>
            </a:pPr>
            <a:r>
              <a:rPr lang="en-CA" sz="1650" dirty="0">
                <a:latin typeface="Consolas" panose="020B0609020204030204" pitchFamily="49" charset="0"/>
                <a:cs typeface="Consolas" panose="020B0609020204030204" pitchFamily="49" charset="0"/>
              </a:rPr>
              <a:t>int main() {</a:t>
            </a:r>
          </a:p>
          <a:p>
            <a:pPr marL="800100" lvl="2" indent="0">
              <a:buNone/>
            </a:pPr>
            <a:r>
              <a:rPr lang="en-CA" sz="1650" dirty="0">
                <a:latin typeface="Consolas" panose="020B0609020204030204" pitchFamily="49" charset="0"/>
                <a:cs typeface="Consolas" panose="020B0609020204030204" pitchFamily="49" charset="0"/>
              </a:rPr>
              <a:t>    int *p_value_1{new int{42}};</a:t>
            </a:r>
          </a:p>
          <a:p>
            <a:pPr marL="800100" lvl="2" indent="0">
              <a:buNone/>
            </a:pPr>
            <a:r>
              <a:rPr lang="en-CA" sz="1650" dirty="0">
                <a:latin typeface="Consolas" panose="020B0609020204030204" pitchFamily="49" charset="0"/>
                <a:cs typeface="Consolas" panose="020B0609020204030204" pitchFamily="49" charset="0"/>
              </a:rPr>
              <a:t>    int *p_value_2{new int{91}};</a:t>
            </a:r>
          </a:p>
          <a:p>
            <a:pPr marL="800100" lvl="2" indent="0">
              <a:buNone/>
            </a:pPr>
            <a:endParaRPr lang="en-CA" sz="1650" dirty="0" smtClean="0">
              <a:latin typeface="Consolas" panose="020B0609020204030204" pitchFamily="49" charset="0"/>
              <a:cs typeface="Consolas" panose="020B0609020204030204" pitchFamily="49" charset="0"/>
            </a:endParaRPr>
          </a:p>
          <a:p>
            <a:pPr marL="800100" lvl="2" indent="0">
              <a:buNone/>
            </a:pPr>
            <a:r>
              <a:rPr lang="en-CA" sz="1650" dirty="0" smtClean="0">
                <a:latin typeface="Consolas" panose="020B0609020204030204" pitchFamily="49" charset="0"/>
                <a:cs typeface="Consolas" panose="020B0609020204030204" pitchFamily="49" charset="0"/>
              </a:rPr>
              <a:t>    </a:t>
            </a:r>
            <a:r>
              <a:rPr lang="en-CA" sz="1650" dirty="0">
                <a:latin typeface="Consolas" panose="020B0609020204030204" pitchFamily="49" charset="0"/>
                <a:cs typeface="Consolas" panose="020B0609020204030204" pitchFamily="49" charset="0"/>
              </a:rPr>
              <a:t>std::cout &lt;&lt; "First new:  " &lt;&lt; p_value_1  &lt;&lt; std::endl;</a:t>
            </a:r>
          </a:p>
          <a:p>
            <a:pPr marL="800100" lvl="2" indent="0">
              <a:buNone/>
            </a:pPr>
            <a:r>
              <a:rPr lang="en-CA" sz="1650" dirty="0" smtClean="0">
                <a:latin typeface="Consolas" panose="020B0609020204030204" pitchFamily="49" charset="0"/>
                <a:cs typeface="Consolas" panose="020B0609020204030204" pitchFamily="49" charset="0"/>
              </a:rPr>
              <a:t>    </a:t>
            </a:r>
            <a:r>
              <a:rPr lang="en-CA" sz="1650" dirty="0">
                <a:latin typeface="Consolas" panose="020B0609020204030204" pitchFamily="49" charset="0"/>
                <a:cs typeface="Consolas" panose="020B0609020204030204" pitchFamily="49" charset="0"/>
              </a:rPr>
              <a:t>std::cout &lt;&lt; </a:t>
            </a:r>
            <a:r>
              <a:rPr lang="en-CA" sz="1650" dirty="0" smtClean="0">
                <a:latin typeface="Consolas" panose="020B0609020204030204" pitchFamily="49" charset="0"/>
                <a:cs typeface="Consolas" panose="020B0609020204030204" pitchFamily="49" charset="0"/>
              </a:rPr>
              <a:t>"Second new: </a:t>
            </a:r>
            <a:r>
              <a:rPr lang="en-CA" sz="1650" dirty="0">
                <a:latin typeface="Consolas" panose="020B0609020204030204" pitchFamily="49" charset="0"/>
                <a:cs typeface="Consolas" panose="020B0609020204030204" pitchFamily="49" charset="0"/>
              </a:rPr>
              <a:t>" &lt;&lt; p_value_2  &lt;&lt; std::endl;</a:t>
            </a:r>
          </a:p>
          <a:p>
            <a:pPr marL="800100" lvl="2" indent="0">
              <a:buNone/>
            </a:pPr>
            <a:endParaRPr lang="en-CA" sz="1650" dirty="0" smtClean="0">
              <a:latin typeface="Consolas" panose="020B0609020204030204" pitchFamily="49" charset="0"/>
              <a:cs typeface="Consolas" panose="020B0609020204030204" pitchFamily="49" charset="0"/>
            </a:endParaRPr>
          </a:p>
          <a:p>
            <a:pPr marL="800100" lvl="2" indent="0">
              <a:buNone/>
            </a:pPr>
            <a:r>
              <a:rPr lang="en-CA" sz="1650" dirty="0" smtClean="0">
                <a:latin typeface="Consolas" panose="020B0609020204030204" pitchFamily="49" charset="0"/>
                <a:cs typeface="Consolas" panose="020B0609020204030204" pitchFamily="49" charset="0"/>
              </a:rPr>
              <a:t>    </a:t>
            </a:r>
            <a:r>
              <a:rPr lang="en-CA" sz="1650" dirty="0">
                <a:latin typeface="Consolas" panose="020B0609020204030204" pitchFamily="49" charset="0"/>
                <a:cs typeface="Consolas" panose="020B0609020204030204" pitchFamily="49" charset="0"/>
              </a:rPr>
              <a:t>delete p_value_1;</a:t>
            </a:r>
          </a:p>
          <a:p>
            <a:pPr marL="800100" lvl="2" indent="0">
              <a:buNone/>
            </a:pPr>
            <a:r>
              <a:rPr lang="en-CA" sz="1650" dirty="0" smtClean="0">
                <a:latin typeface="Consolas" panose="020B0609020204030204" pitchFamily="49" charset="0"/>
                <a:cs typeface="Consolas" panose="020B0609020204030204" pitchFamily="49" charset="0"/>
              </a:rPr>
              <a:t>    </a:t>
            </a:r>
            <a:r>
              <a:rPr lang="en-CA" sz="1650" dirty="0">
                <a:latin typeface="Consolas" panose="020B0609020204030204" pitchFamily="49" charset="0"/>
                <a:cs typeface="Consolas" panose="020B0609020204030204" pitchFamily="49" charset="0"/>
              </a:rPr>
              <a:t>delete p_value_2;</a:t>
            </a:r>
          </a:p>
          <a:p>
            <a:pPr marL="800100" lvl="2" indent="0">
              <a:buNone/>
            </a:pPr>
            <a:endParaRPr lang="en-CA" sz="1650" dirty="0" smtClean="0">
              <a:latin typeface="Consolas" panose="020B0609020204030204" pitchFamily="49" charset="0"/>
              <a:cs typeface="Consolas" panose="020B0609020204030204" pitchFamily="49" charset="0"/>
            </a:endParaRPr>
          </a:p>
          <a:p>
            <a:pPr marL="800100" lvl="2" indent="0">
              <a:buNone/>
            </a:pPr>
            <a:r>
              <a:rPr lang="en-CA" sz="1650" dirty="0" smtClean="0">
                <a:latin typeface="Consolas" panose="020B0609020204030204" pitchFamily="49" charset="0"/>
                <a:cs typeface="Consolas" panose="020B0609020204030204" pitchFamily="49" charset="0"/>
              </a:rPr>
              <a:t>    </a:t>
            </a:r>
            <a:r>
              <a:rPr lang="en-CA" sz="1650" dirty="0">
                <a:latin typeface="Consolas" panose="020B0609020204030204" pitchFamily="49" charset="0"/>
                <a:cs typeface="Consolas" panose="020B0609020204030204" pitchFamily="49" charset="0"/>
              </a:rPr>
              <a:t>return 0;</a:t>
            </a:r>
          </a:p>
          <a:p>
            <a:pPr marL="800100" lvl="2" indent="0">
              <a:buNone/>
            </a:pPr>
            <a:r>
              <a:rPr lang="en-CA" sz="1650" dirty="0" smtClean="0">
                <a:latin typeface="Consolas" panose="020B0609020204030204" pitchFamily="49" charset="0"/>
                <a:cs typeface="Consolas" panose="020B0609020204030204" pitchFamily="49" charset="0"/>
              </a:rPr>
              <a:t>}</a:t>
            </a:r>
            <a:endParaRPr lang="en-CA" sz="1650" dirty="0">
              <a:latin typeface="Consolas" panose="020B0609020204030204" pitchFamily="49" charset="0"/>
              <a:cs typeface="Consolas" panose="020B0609020204030204" pitchFamily="49" charset="0"/>
            </a:endParaRPr>
          </a:p>
        </p:txBody>
      </p:sp>
      <p:sp>
        <p:nvSpPr>
          <p:cNvPr id="4" name="TextBox 3"/>
          <p:cNvSpPr txBox="1"/>
          <p:nvPr/>
        </p:nvSpPr>
        <p:spPr>
          <a:xfrm>
            <a:off x="4242152" y="5589240"/>
            <a:ext cx="3570208" cy="1015663"/>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Output:</a:t>
            </a:r>
          </a:p>
          <a:p>
            <a:r>
              <a:rPr lang="en-CA" sz="2000" dirty="0">
                <a:solidFill>
                  <a:srgbClr val="0070C0"/>
                </a:solidFill>
                <a:latin typeface="Consolas" panose="020B0609020204030204" pitchFamily="49" charset="0"/>
                <a:cs typeface="Consolas" panose="020B0609020204030204" pitchFamily="49" charset="0"/>
              </a:rPr>
              <a:t>   First new:  0x1ea5010</a:t>
            </a:r>
          </a:p>
          <a:p>
            <a:r>
              <a:rPr lang="en-CA" sz="2000" dirty="0" smtClean="0">
                <a:solidFill>
                  <a:srgbClr val="0070C0"/>
                </a:solidFill>
                <a:latin typeface="Consolas" panose="020B0609020204030204" pitchFamily="49" charset="0"/>
                <a:cs typeface="Consolas" panose="020B0609020204030204" pitchFamily="49" charset="0"/>
              </a:rPr>
              <a:t>   Second </a:t>
            </a:r>
            <a:r>
              <a:rPr lang="en-CA" sz="2000" dirty="0">
                <a:solidFill>
                  <a:srgbClr val="0070C0"/>
                </a:solidFill>
                <a:latin typeface="Consolas" panose="020B0609020204030204" pitchFamily="49" charset="0"/>
                <a:cs typeface="Consolas" panose="020B0609020204030204" pitchFamily="49" charset="0"/>
              </a:rPr>
              <a:t>new</a:t>
            </a:r>
            <a:r>
              <a:rPr lang="en-CA" sz="2000" dirty="0" smtClean="0">
                <a:solidFill>
                  <a:srgbClr val="0070C0"/>
                </a:solidFill>
                <a:latin typeface="Consolas" panose="020B0609020204030204" pitchFamily="49" charset="0"/>
                <a:cs typeface="Consolas" panose="020B0609020204030204" pitchFamily="49" charset="0"/>
              </a:rPr>
              <a:t>: 0x1ea5030</a:t>
            </a:r>
            <a:endParaRPr lang="en-CA" sz="2000" dirty="0">
              <a:solidFill>
                <a:srgbClr val="0070C0"/>
              </a:solidFill>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22847225"/>
      </p:ext>
    </p:extLst>
  </p:cSld>
  <p:clrMapOvr>
    <a:masterClrMapping/>
  </p:clrMapOvr>
  <mc:AlternateContent xmlns:mc="http://schemas.openxmlformats.org/markup-compatibility/2006">
    <mc:Choice xmlns:p14="http://schemas.microsoft.com/office/powerpoint/2010/main" Requires="p14">
      <p:transition spd="slow" p14:dur="2000" advTm="20550"/>
    </mc:Choice>
    <mc:Fallback>
      <p:transition spd="slow" advTm="20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Dangling pointers</a:t>
            </a:r>
            <a:endParaRPr lang="en-CA" dirty="0"/>
          </a:p>
        </p:txBody>
      </p:sp>
      <p:sp>
        <p:nvSpPr>
          <p:cNvPr id="3" name="Content Placeholder 2"/>
          <p:cNvSpPr>
            <a:spLocks noGrp="1"/>
          </p:cNvSpPr>
          <p:nvPr>
            <p:ph idx="1"/>
          </p:nvPr>
        </p:nvSpPr>
        <p:spPr/>
        <p:txBody>
          <a:bodyPr/>
          <a:lstStyle/>
          <a:p>
            <a:r>
              <a:rPr lang="en-CA" dirty="0" smtClean="0"/>
              <a:t>If memory has been </a:t>
            </a:r>
            <a:r>
              <a:rPr lang="en-CA" dirty="0" smtClean="0"/>
              <a:t>deallocated,</a:t>
            </a:r>
            <a:br>
              <a:rPr lang="en-CA" dirty="0" smtClean="0"/>
            </a:br>
            <a:r>
              <a:rPr lang="en-CA" dirty="0" smtClean="0"/>
              <a:t>	the </a:t>
            </a:r>
            <a:r>
              <a:rPr lang="en-CA" dirty="0" smtClean="0"/>
              <a:t>operating system is welcome to reuse it for future requests</a:t>
            </a:r>
          </a:p>
          <a:p>
            <a:pPr marL="800100" lvl="2" indent="0">
              <a:buNone/>
            </a:pPr>
            <a:r>
              <a:rPr lang="en-CA" sz="1650" dirty="0">
                <a:latin typeface="Consolas" panose="020B0609020204030204" pitchFamily="49" charset="0"/>
                <a:cs typeface="Consolas" panose="020B0609020204030204" pitchFamily="49" charset="0"/>
              </a:rPr>
              <a:t>#include &lt;iostream&gt;</a:t>
            </a:r>
          </a:p>
          <a:p>
            <a:pPr marL="800100" lvl="2" indent="0">
              <a:buNone/>
            </a:pPr>
            <a:r>
              <a:rPr lang="en-CA" sz="1650" dirty="0" smtClean="0">
                <a:latin typeface="Consolas" panose="020B0609020204030204" pitchFamily="49" charset="0"/>
                <a:cs typeface="Consolas" panose="020B0609020204030204" pitchFamily="49" charset="0"/>
              </a:rPr>
              <a:t>int </a:t>
            </a:r>
            <a:r>
              <a:rPr lang="en-CA" sz="1650" dirty="0">
                <a:latin typeface="Consolas" panose="020B0609020204030204" pitchFamily="49" charset="0"/>
                <a:cs typeface="Consolas" panose="020B0609020204030204" pitchFamily="49" charset="0"/>
              </a:rPr>
              <a:t>main();</a:t>
            </a:r>
          </a:p>
          <a:p>
            <a:pPr marL="800100" lvl="2" indent="0">
              <a:buNone/>
            </a:pPr>
            <a:endParaRPr lang="en-CA" sz="1650" dirty="0">
              <a:latin typeface="Consolas" panose="020B0609020204030204" pitchFamily="49" charset="0"/>
              <a:cs typeface="Consolas" panose="020B0609020204030204" pitchFamily="49" charset="0"/>
            </a:endParaRPr>
          </a:p>
          <a:p>
            <a:pPr marL="800100" lvl="2" indent="0">
              <a:buNone/>
            </a:pPr>
            <a:r>
              <a:rPr lang="en-CA" sz="1650" dirty="0">
                <a:latin typeface="Consolas" panose="020B0609020204030204" pitchFamily="49" charset="0"/>
                <a:cs typeface="Consolas" panose="020B0609020204030204" pitchFamily="49" charset="0"/>
              </a:rPr>
              <a:t>int main() {</a:t>
            </a:r>
          </a:p>
          <a:p>
            <a:pPr marL="800100" lvl="2" indent="0">
              <a:buNone/>
            </a:pPr>
            <a:r>
              <a:rPr lang="en-CA" sz="1650" dirty="0">
                <a:latin typeface="Consolas" panose="020B0609020204030204" pitchFamily="49" charset="0"/>
                <a:cs typeface="Consolas" panose="020B0609020204030204" pitchFamily="49" charset="0"/>
              </a:rPr>
              <a:t>    int *p_value_1{new int{42}};</a:t>
            </a:r>
          </a:p>
          <a:p>
            <a:pPr marL="800100" lvl="2" indent="0">
              <a:buNone/>
            </a:pPr>
            <a:r>
              <a:rPr lang="en-CA" sz="1650" dirty="0">
                <a:latin typeface="Consolas" panose="020B0609020204030204" pitchFamily="49" charset="0"/>
                <a:cs typeface="Consolas" panose="020B0609020204030204" pitchFamily="49" charset="0"/>
              </a:rPr>
              <a:t>    std::cout &lt;&lt; "First new:  " &lt;&lt; p_value_1  &lt;&lt; std::endl;</a:t>
            </a:r>
          </a:p>
          <a:p>
            <a:pPr marL="800100" lvl="2" indent="0">
              <a:buNone/>
            </a:pPr>
            <a:r>
              <a:rPr lang="en-CA" sz="1650" dirty="0">
                <a:latin typeface="Consolas" panose="020B0609020204030204" pitchFamily="49" charset="0"/>
                <a:cs typeface="Consolas" panose="020B0609020204030204" pitchFamily="49" charset="0"/>
              </a:rPr>
              <a:t>    delete p_value_1;</a:t>
            </a:r>
          </a:p>
          <a:p>
            <a:pPr marL="800100" lvl="2" indent="0">
              <a:buNone/>
            </a:pPr>
            <a:endParaRPr lang="en-CA" sz="1650" dirty="0">
              <a:latin typeface="Consolas" panose="020B0609020204030204" pitchFamily="49" charset="0"/>
              <a:cs typeface="Consolas" panose="020B0609020204030204" pitchFamily="49" charset="0"/>
            </a:endParaRPr>
          </a:p>
          <a:p>
            <a:pPr marL="800100" lvl="2" indent="0">
              <a:buNone/>
            </a:pPr>
            <a:r>
              <a:rPr lang="en-CA" sz="1650" dirty="0">
                <a:latin typeface="Consolas" panose="020B0609020204030204" pitchFamily="49" charset="0"/>
                <a:cs typeface="Consolas" panose="020B0609020204030204" pitchFamily="49" charset="0"/>
              </a:rPr>
              <a:t>    int *p_value_2{new int{91}};</a:t>
            </a:r>
          </a:p>
          <a:p>
            <a:pPr marL="800100" lvl="2" indent="0">
              <a:buNone/>
            </a:pPr>
            <a:r>
              <a:rPr lang="en-CA" sz="1650" dirty="0">
                <a:latin typeface="Consolas" panose="020B0609020204030204" pitchFamily="49" charset="0"/>
                <a:cs typeface="Consolas" panose="020B0609020204030204" pitchFamily="49" charset="0"/>
              </a:rPr>
              <a:t>    std::cout &lt;&lt; </a:t>
            </a:r>
            <a:r>
              <a:rPr lang="en-CA" sz="1650" dirty="0" smtClean="0">
                <a:latin typeface="Consolas" panose="020B0609020204030204" pitchFamily="49" charset="0"/>
                <a:cs typeface="Consolas" panose="020B0609020204030204" pitchFamily="49" charset="0"/>
              </a:rPr>
              <a:t>"Second new: </a:t>
            </a:r>
            <a:r>
              <a:rPr lang="en-CA" sz="1650" dirty="0">
                <a:latin typeface="Consolas" panose="020B0609020204030204" pitchFamily="49" charset="0"/>
                <a:cs typeface="Consolas" panose="020B0609020204030204" pitchFamily="49" charset="0"/>
              </a:rPr>
              <a:t>" &lt;&lt; p_value_2  &lt;&lt; std::endl;</a:t>
            </a:r>
          </a:p>
          <a:p>
            <a:pPr marL="800100" lvl="2" indent="0">
              <a:buNone/>
            </a:pPr>
            <a:r>
              <a:rPr lang="en-CA" sz="1650" dirty="0">
                <a:latin typeface="Consolas" panose="020B0609020204030204" pitchFamily="49" charset="0"/>
                <a:cs typeface="Consolas" panose="020B0609020204030204" pitchFamily="49" charset="0"/>
              </a:rPr>
              <a:t>    delete p_value_2;</a:t>
            </a:r>
          </a:p>
          <a:p>
            <a:pPr marL="800100" lvl="2" indent="0">
              <a:buNone/>
            </a:pPr>
            <a:endParaRPr lang="en-CA" sz="1650" dirty="0">
              <a:latin typeface="Consolas" panose="020B0609020204030204" pitchFamily="49" charset="0"/>
              <a:cs typeface="Consolas" panose="020B0609020204030204" pitchFamily="49" charset="0"/>
            </a:endParaRPr>
          </a:p>
          <a:p>
            <a:pPr marL="800100" lvl="2" indent="0">
              <a:buNone/>
            </a:pPr>
            <a:r>
              <a:rPr lang="en-CA" sz="1650" dirty="0">
                <a:latin typeface="Consolas" panose="020B0609020204030204" pitchFamily="49" charset="0"/>
                <a:cs typeface="Consolas" panose="020B0609020204030204" pitchFamily="49" charset="0"/>
              </a:rPr>
              <a:t>    return 0;</a:t>
            </a:r>
          </a:p>
          <a:p>
            <a:pPr marL="800100" lvl="2" indent="0">
              <a:buNone/>
            </a:pPr>
            <a:r>
              <a:rPr lang="en-CA" sz="1650" dirty="0">
                <a:latin typeface="Consolas" panose="020B0609020204030204" pitchFamily="49" charset="0"/>
                <a:cs typeface="Consolas" panose="020B0609020204030204" pitchFamily="49" charset="0"/>
              </a:rPr>
              <a:t>}</a:t>
            </a:r>
          </a:p>
          <a:p>
            <a:pPr marL="800100" lvl="2" indent="0">
              <a:buNone/>
            </a:pPr>
            <a:endParaRPr lang="en-CA" sz="1700" dirty="0" smtClean="0">
              <a:latin typeface="Consolas" panose="020B0609020204030204" pitchFamily="49" charset="0"/>
              <a:cs typeface="Consolas" panose="020B0609020204030204" pitchFamily="49" charset="0"/>
            </a:endParaRPr>
          </a:p>
        </p:txBody>
      </p:sp>
      <p:sp>
        <p:nvSpPr>
          <p:cNvPr id="4" name="TextBox 3"/>
          <p:cNvSpPr txBox="1"/>
          <p:nvPr/>
        </p:nvSpPr>
        <p:spPr>
          <a:xfrm>
            <a:off x="4242152" y="5589240"/>
            <a:ext cx="3570208" cy="1015663"/>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Output:</a:t>
            </a:r>
          </a:p>
          <a:p>
            <a:r>
              <a:rPr lang="en-CA" sz="2000" dirty="0">
                <a:solidFill>
                  <a:srgbClr val="0070C0"/>
                </a:solidFill>
                <a:latin typeface="Consolas" panose="020B0609020204030204" pitchFamily="49" charset="0"/>
                <a:cs typeface="Consolas" panose="020B0609020204030204" pitchFamily="49" charset="0"/>
              </a:rPr>
              <a:t>   First new:  0x1ea5010</a:t>
            </a:r>
          </a:p>
          <a:p>
            <a:r>
              <a:rPr lang="en-CA" sz="2000" dirty="0" smtClean="0">
                <a:solidFill>
                  <a:srgbClr val="0070C0"/>
                </a:solidFill>
                <a:latin typeface="Consolas" panose="020B0609020204030204" pitchFamily="49" charset="0"/>
                <a:cs typeface="Consolas" panose="020B0609020204030204" pitchFamily="49" charset="0"/>
              </a:rPr>
              <a:t>   Second </a:t>
            </a:r>
            <a:r>
              <a:rPr lang="en-CA" sz="2000" dirty="0">
                <a:solidFill>
                  <a:srgbClr val="0070C0"/>
                </a:solidFill>
                <a:latin typeface="Consolas" panose="020B0609020204030204" pitchFamily="49" charset="0"/>
                <a:cs typeface="Consolas" panose="020B0609020204030204" pitchFamily="49" charset="0"/>
              </a:rPr>
              <a:t>new</a:t>
            </a:r>
            <a:r>
              <a:rPr lang="en-CA" sz="2000" dirty="0" smtClean="0">
                <a:solidFill>
                  <a:srgbClr val="0070C0"/>
                </a:solidFill>
                <a:latin typeface="Consolas" panose="020B0609020204030204" pitchFamily="49" charset="0"/>
                <a:cs typeface="Consolas" panose="020B0609020204030204" pitchFamily="49" charset="0"/>
              </a:rPr>
              <a:t>: </a:t>
            </a:r>
            <a:r>
              <a:rPr lang="en-CA" sz="2000" dirty="0">
                <a:solidFill>
                  <a:srgbClr val="0070C0"/>
                </a:solidFill>
                <a:latin typeface="Consolas" panose="020B0609020204030204" pitchFamily="49" charset="0"/>
                <a:cs typeface="Consolas" panose="020B0609020204030204" pitchFamily="49" charset="0"/>
              </a:rPr>
              <a:t>0x1ea5010</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6710253"/>
      </p:ext>
    </p:extLst>
  </p:cSld>
  <p:clrMapOvr>
    <a:masterClrMapping/>
  </p:clrMapOvr>
  <mc:AlternateContent xmlns:mc="http://schemas.openxmlformats.org/markup-compatibility/2006">
    <mc:Choice xmlns:p14="http://schemas.microsoft.com/office/powerpoint/2010/main" Requires="p14">
      <p:transition spd="slow" p14:dur="2000" advTm="35998"/>
    </mc:Choice>
    <mc:Fallback>
      <p:transition spd="slow" advTm="35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Dangling pointers</a:t>
            </a:r>
            <a:endParaRPr lang="en-CA" dirty="0"/>
          </a:p>
        </p:txBody>
      </p:sp>
      <p:sp>
        <p:nvSpPr>
          <p:cNvPr id="3" name="Content Placeholder 2"/>
          <p:cNvSpPr>
            <a:spLocks noGrp="1"/>
          </p:cNvSpPr>
          <p:nvPr>
            <p:ph idx="1"/>
          </p:nvPr>
        </p:nvSpPr>
        <p:spPr/>
        <p:txBody>
          <a:bodyPr/>
          <a:lstStyle/>
          <a:p>
            <a:r>
              <a:rPr lang="en-US" dirty="0" smtClean="0"/>
              <a:t>Now, the same memory is being used for two purposes</a:t>
            </a:r>
            <a:endParaRPr lang="en-CA" dirty="0" smtClean="0"/>
          </a:p>
          <a:p>
            <a:pPr marL="800100" lvl="2" indent="0">
              <a:buNone/>
            </a:pPr>
            <a:r>
              <a:rPr lang="en-CA" sz="1650" dirty="0">
                <a:latin typeface="Consolas" panose="020B0609020204030204" pitchFamily="49" charset="0"/>
                <a:cs typeface="Consolas" panose="020B0609020204030204" pitchFamily="49" charset="0"/>
              </a:rPr>
              <a:t>#include &lt;iostream&gt;</a:t>
            </a:r>
          </a:p>
          <a:p>
            <a:pPr marL="800100" lvl="2" indent="0">
              <a:buNone/>
            </a:pPr>
            <a:r>
              <a:rPr lang="en-CA" sz="1650" dirty="0" smtClean="0">
                <a:latin typeface="Consolas" panose="020B0609020204030204" pitchFamily="49" charset="0"/>
                <a:cs typeface="Consolas" panose="020B0609020204030204" pitchFamily="49" charset="0"/>
              </a:rPr>
              <a:t>int </a:t>
            </a:r>
            <a:r>
              <a:rPr lang="en-CA" sz="1650" dirty="0">
                <a:latin typeface="Consolas" panose="020B0609020204030204" pitchFamily="49" charset="0"/>
                <a:cs typeface="Consolas" panose="020B0609020204030204" pitchFamily="49" charset="0"/>
              </a:rPr>
              <a:t>main();</a:t>
            </a:r>
          </a:p>
          <a:p>
            <a:pPr marL="800100" lvl="2" indent="0">
              <a:buNone/>
            </a:pPr>
            <a:endParaRPr lang="en-CA" sz="1650" dirty="0">
              <a:latin typeface="Consolas" panose="020B0609020204030204" pitchFamily="49" charset="0"/>
              <a:cs typeface="Consolas" panose="020B0609020204030204" pitchFamily="49" charset="0"/>
            </a:endParaRPr>
          </a:p>
          <a:p>
            <a:pPr marL="800100" lvl="2" indent="0">
              <a:buNone/>
            </a:pPr>
            <a:r>
              <a:rPr lang="en-CA" sz="1650" dirty="0">
                <a:latin typeface="Consolas" panose="020B0609020204030204" pitchFamily="49" charset="0"/>
                <a:cs typeface="Consolas" panose="020B0609020204030204" pitchFamily="49" charset="0"/>
              </a:rPr>
              <a:t>int main() {</a:t>
            </a:r>
          </a:p>
          <a:p>
            <a:pPr marL="800100" lvl="2" indent="0">
              <a:buNone/>
            </a:pPr>
            <a:r>
              <a:rPr lang="en-CA" sz="1650" dirty="0">
                <a:latin typeface="Consolas" panose="020B0609020204030204" pitchFamily="49" charset="0"/>
                <a:cs typeface="Consolas" panose="020B0609020204030204" pitchFamily="49" charset="0"/>
              </a:rPr>
              <a:t>    </a:t>
            </a:r>
            <a:r>
              <a:rPr lang="en-CA" sz="1650" dirty="0" smtClean="0">
                <a:latin typeface="Consolas" panose="020B0609020204030204" pitchFamily="49" charset="0"/>
                <a:cs typeface="Consolas" panose="020B0609020204030204" pitchFamily="49" charset="0"/>
              </a:rPr>
              <a:t>long *</a:t>
            </a:r>
            <a:r>
              <a:rPr lang="en-CA" sz="1650" b="1" dirty="0" smtClean="0">
                <a:solidFill>
                  <a:srgbClr val="FF0000"/>
                </a:solidFill>
                <a:latin typeface="Consolas" panose="020B0609020204030204" pitchFamily="49" charset="0"/>
                <a:cs typeface="Consolas" panose="020B0609020204030204" pitchFamily="49" charset="0"/>
              </a:rPr>
              <a:t>p_value_1</a:t>
            </a:r>
            <a:r>
              <a:rPr lang="en-CA" sz="1650" dirty="0" smtClean="0">
                <a:latin typeface="Consolas" panose="020B0609020204030204" pitchFamily="49" charset="0"/>
                <a:cs typeface="Consolas" panose="020B0609020204030204" pitchFamily="49" charset="0"/>
              </a:rPr>
              <a:t>{ new long{42} };</a:t>
            </a:r>
            <a:endParaRPr lang="en-CA" sz="1650" dirty="0">
              <a:latin typeface="Consolas" panose="020B0609020204030204" pitchFamily="49" charset="0"/>
              <a:cs typeface="Consolas" panose="020B0609020204030204" pitchFamily="49" charset="0"/>
            </a:endParaRPr>
          </a:p>
          <a:p>
            <a:pPr marL="800100" lvl="2" indent="0">
              <a:buNone/>
            </a:pPr>
            <a:r>
              <a:rPr lang="en-CA" sz="1650" dirty="0">
                <a:latin typeface="Consolas" panose="020B0609020204030204" pitchFamily="49" charset="0"/>
                <a:cs typeface="Consolas" panose="020B0609020204030204" pitchFamily="49" charset="0"/>
              </a:rPr>
              <a:t>    delete </a:t>
            </a:r>
            <a:r>
              <a:rPr lang="en-CA" sz="1650" b="1" dirty="0">
                <a:solidFill>
                  <a:srgbClr val="FF0000"/>
                </a:solidFill>
                <a:latin typeface="Consolas" panose="020B0609020204030204" pitchFamily="49" charset="0"/>
                <a:cs typeface="Consolas" panose="020B0609020204030204" pitchFamily="49" charset="0"/>
              </a:rPr>
              <a:t>p_value_1</a:t>
            </a:r>
            <a:r>
              <a:rPr lang="en-CA" sz="1650" dirty="0">
                <a:latin typeface="Consolas" panose="020B0609020204030204" pitchFamily="49" charset="0"/>
                <a:cs typeface="Consolas" panose="020B0609020204030204" pitchFamily="49" charset="0"/>
              </a:rPr>
              <a:t>;</a:t>
            </a:r>
          </a:p>
          <a:p>
            <a:pPr marL="800100" lvl="2" indent="0">
              <a:buNone/>
            </a:pPr>
            <a:endParaRPr lang="en-CA" sz="1650" dirty="0">
              <a:latin typeface="Consolas" panose="020B0609020204030204" pitchFamily="49" charset="0"/>
              <a:cs typeface="Consolas" panose="020B0609020204030204" pitchFamily="49" charset="0"/>
            </a:endParaRPr>
          </a:p>
          <a:p>
            <a:pPr marL="800100" lvl="2" indent="0">
              <a:buNone/>
            </a:pPr>
            <a:r>
              <a:rPr lang="en-CA" sz="1650" dirty="0">
                <a:latin typeface="Consolas" panose="020B0609020204030204" pitchFamily="49" charset="0"/>
                <a:cs typeface="Consolas" panose="020B0609020204030204" pitchFamily="49" charset="0"/>
              </a:rPr>
              <a:t>    </a:t>
            </a:r>
            <a:r>
              <a:rPr lang="en-CA" sz="1650" dirty="0" smtClean="0">
                <a:latin typeface="Consolas" panose="020B0609020204030204" pitchFamily="49" charset="0"/>
                <a:cs typeface="Consolas" panose="020B0609020204030204" pitchFamily="49" charset="0"/>
              </a:rPr>
              <a:t>double</a:t>
            </a:r>
            <a:r>
              <a:rPr lang="en-CA" sz="1650" dirty="0" smtClean="0">
                <a:latin typeface="Consolas" panose="020B0609020204030204" pitchFamily="49" charset="0"/>
                <a:cs typeface="Consolas" panose="020B0609020204030204" pitchFamily="49" charset="0"/>
              </a:rPr>
              <a:t> </a:t>
            </a:r>
            <a:r>
              <a:rPr lang="en-CA" sz="1650" dirty="0">
                <a:latin typeface="Consolas" panose="020B0609020204030204" pitchFamily="49" charset="0"/>
                <a:cs typeface="Consolas" panose="020B0609020204030204" pitchFamily="49" charset="0"/>
              </a:rPr>
              <a:t>*</a:t>
            </a:r>
            <a:r>
              <a:rPr lang="en-CA" sz="1650" b="1" dirty="0">
                <a:solidFill>
                  <a:srgbClr val="7030A0"/>
                </a:solidFill>
                <a:latin typeface="Consolas" panose="020B0609020204030204" pitchFamily="49" charset="0"/>
                <a:cs typeface="Consolas" panose="020B0609020204030204" pitchFamily="49" charset="0"/>
              </a:rPr>
              <a:t>p_value_2</a:t>
            </a:r>
            <a:r>
              <a:rPr lang="en-CA" sz="1650" dirty="0" smtClean="0">
                <a:latin typeface="Consolas" panose="020B0609020204030204" pitchFamily="49" charset="0"/>
                <a:cs typeface="Consolas" panose="020B0609020204030204" pitchFamily="49" charset="0"/>
              </a:rPr>
              <a:t>{ new double{91.0} };</a:t>
            </a:r>
            <a:endParaRPr lang="en-CA" sz="1650" dirty="0">
              <a:latin typeface="Consolas" panose="020B0609020204030204" pitchFamily="49" charset="0"/>
              <a:cs typeface="Consolas" panose="020B0609020204030204" pitchFamily="49" charset="0"/>
            </a:endParaRPr>
          </a:p>
          <a:p>
            <a:pPr marL="800100" lvl="2" indent="0">
              <a:buNone/>
            </a:pPr>
            <a:r>
              <a:rPr lang="en-CA" sz="1650" dirty="0">
                <a:latin typeface="Consolas" panose="020B0609020204030204" pitchFamily="49" charset="0"/>
                <a:cs typeface="Consolas" panose="020B0609020204030204" pitchFamily="49" charset="0"/>
              </a:rPr>
              <a:t>    std::cout &lt;&lt; </a:t>
            </a:r>
            <a:r>
              <a:rPr lang="en-CA" sz="1650" dirty="0" smtClean="0">
                <a:latin typeface="Consolas" panose="020B0609020204030204" pitchFamily="49" charset="0"/>
                <a:cs typeface="Consolas" panose="020B0609020204030204" pitchFamily="49" charset="0"/>
              </a:rPr>
              <a:t>"Before: </a:t>
            </a:r>
            <a:r>
              <a:rPr lang="en-CA" sz="1650" dirty="0">
                <a:latin typeface="Consolas" panose="020B0609020204030204" pitchFamily="49" charset="0"/>
                <a:cs typeface="Consolas" panose="020B0609020204030204" pitchFamily="49" charset="0"/>
              </a:rPr>
              <a:t>" &lt;&lt; *</a:t>
            </a:r>
            <a:r>
              <a:rPr lang="en-CA" sz="1650" b="1" dirty="0">
                <a:solidFill>
                  <a:srgbClr val="7030A0"/>
                </a:solidFill>
                <a:latin typeface="Consolas" panose="020B0609020204030204" pitchFamily="49" charset="0"/>
                <a:cs typeface="Consolas" panose="020B0609020204030204" pitchFamily="49" charset="0"/>
              </a:rPr>
              <a:t>p_value_2</a:t>
            </a:r>
            <a:r>
              <a:rPr lang="en-CA" sz="1650" dirty="0">
                <a:latin typeface="Consolas" panose="020B0609020204030204" pitchFamily="49" charset="0"/>
                <a:cs typeface="Consolas" panose="020B0609020204030204" pitchFamily="49" charset="0"/>
              </a:rPr>
              <a:t>  &lt;&lt; std::endl;</a:t>
            </a:r>
          </a:p>
          <a:p>
            <a:pPr marL="800100" lvl="2" indent="0">
              <a:buNone/>
            </a:pPr>
            <a:endParaRPr lang="en-CA" sz="1650" dirty="0" smtClean="0">
              <a:latin typeface="Consolas" panose="020B0609020204030204" pitchFamily="49" charset="0"/>
              <a:cs typeface="Consolas" panose="020B0609020204030204" pitchFamily="49" charset="0"/>
            </a:endParaRPr>
          </a:p>
          <a:p>
            <a:pPr marL="800100" lvl="2" indent="0">
              <a:buNone/>
            </a:pPr>
            <a:r>
              <a:rPr lang="en-CA" sz="1650" dirty="0" smtClean="0">
                <a:latin typeface="Consolas" panose="020B0609020204030204" pitchFamily="49" charset="0"/>
                <a:cs typeface="Consolas" panose="020B0609020204030204" pitchFamily="49" charset="0"/>
              </a:rPr>
              <a:t>    </a:t>
            </a:r>
            <a:r>
              <a:rPr lang="en-CA" sz="1650" dirty="0">
                <a:latin typeface="Consolas" panose="020B0609020204030204" pitchFamily="49" charset="0"/>
                <a:cs typeface="Consolas" panose="020B0609020204030204" pitchFamily="49" charset="0"/>
              </a:rPr>
              <a:t>*</a:t>
            </a:r>
            <a:r>
              <a:rPr lang="en-CA" sz="1650" b="1" dirty="0">
                <a:solidFill>
                  <a:srgbClr val="FF0000"/>
                </a:solidFill>
                <a:latin typeface="Consolas" panose="020B0609020204030204" pitchFamily="49" charset="0"/>
                <a:cs typeface="Consolas" panose="020B0609020204030204" pitchFamily="49" charset="0"/>
              </a:rPr>
              <a:t>p_value_1</a:t>
            </a:r>
            <a:r>
              <a:rPr lang="en-CA" sz="1650" dirty="0">
                <a:latin typeface="Consolas" panose="020B0609020204030204" pitchFamily="49" charset="0"/>
                <a:cs typeface="Consolas" panose="020B0609020204030204" pitchFamily="49" charset="0"/>
              </a:rPr>
              <a:t> = </a:t>
            </a:r>
            <a:r>
              <a:rPr lang="en-CA" sz="1650" dirty="0" smtClean="0">
                <a:latin typeface="Consolas" panose="020B0609020204030204" pitchFamily="49" charset="0"/>
                <a:cs typeface="Consolas" panose="020B0609020204030204" pitchFamily="49" charset="0"/>
              </a:rPr>
              <a:t>150;</a:t>
            </a:r>
            <a:endParaRPr lang="en-CA" sz="1650" dirty="0">
              <a:latin typeface="Consolas" panose="020B0609020204030204" pitchFamily="49" charset="0"/>
              <a:cs typeface="Consolas" panose="020B0609020204030204" pitchFamily="49" charset="0"/>
            </a:endParaRPr>
          </a:p>
          <a:p>
            <a:pPr marL="800100" lvl="2" indent="0">
              <a:buNone/>
            </a:pPr>
            <a:r>
              <a:rPr lang="en-CA" sz="1650" dirty="0" smtClean="0">
                <a:latin typeface="Consolas" panose="020B0609020204030204" pitchFamily="49" charset="0"/>
                <a:cs typeface="Consolas" panose="020B0609020204030204" pitchFamily="49" charset="0"/>
              </a:rPr>
              <a:t>    </a:t>
            </a:r>
            <a:r>
              <a:rPr lang="en-CA" sz="1650" dirty="0">
                <a:latin typeface="Consolas" panose="020B0609020204030204" pitchFamily="49" charset="0"/>
                <a:cs typeface="Consolas" panose="020B0609020204030204" pitchFamily="49" charset="0"/>
              </a:rPr>
              <a:t>std::cout &lt;&lt; </a:t>
            </a:r>
            <a:r>
              <a:rPr lang="en-CA" sz="1650" dirty="0" smtClean="0">
                <a:latin typeface="Consolas" panose="020B0609020204030204" pitchFamily="49" charset="0"/>
                <a:cs typeface="Consolas" panose="020B0609020204030204" pitchFamily="49" charset="0"/>
              </a:rPr>
              <a:t>"After:  </a:t>
            </a:r>
            <a:r>
              <a:rPr lang="en-CA" sz="1650" dirty="0">
                <a:latin typeface="Consolas" panose="020B0609020204030204" pitchFamily="49" charset="0"/>
                <a:cs typeface="Consolas" panose="020B0609020204030204" pitchFamily="49" charset="0"/>
              </a:rPr>
              <a:t>" &lt;&lt; </a:t>
            </a:r>
            <a:r>
              <a:rPr lang="en-CA" sz="1650" dirty="0" smtClean="0">
                <a:latin typeface="Consolas" panose="020B0609020204030204" pitchFamily="49" charset="0"/>
                <a:cs typeface="Consolas" panose="020B0609020204030204" pitchFamily="49" charset="0"/>
              </a:rPr>
              <a:t>*</a:t>
            </a:r>
            <a:r>
              <a:rPr lang="en-CA" sz="1650" b="1" dirty="0" smtClean="0">
                <a:solidFill>
                  <a:srgbClr val="FF0000"/>
                </a:solidFill>
                <a:latin typeface="Consolas" panose="020B0609020204030204" pitchFamily="49" charset="0"/>
                <a:cs typeface="Consolas" panose="020B0609020204030204" pitchFamily="49" charset="0"/>
              </a:rPr>
              <a:t>p_value_1</a:t>
            </a:r>
            <a:r>
              <a:rPr lang="en-CA" sz="1650" dirty="0" smtClean="0">
                <a:latin typeface="Consolas" panose="020B0609020204030204" pitchFamily="49" charset="0"/>
                <a:cs typeface="Consolas" panose="020B0609020204030204" pitchFamily="49" charset="0"/>
              </a:rPr>
              <a:t>  </a:t>
            </a:r>
            <a:r>
              <a:rPr lang="en-CA" sz="1650" dirty="0">
                <a:latin typeface="Consolas" panose="020B0609020204030204" pitchFamily="49" charset="0"/>
                <a:cs typeface="Consolas" panose="020B0609020204030204" pitchFamily="49" charset="0"/>
              </a:rPr>
              <a:t>&lt;&lt; std::endl;</a:t>
            </a:r>
          </a:p>
          <a:p>
            <a:pPr marL="800100" lvl="2" indent="0">
              <a:buNone/>
            </a:pPr>
            <a:r>
              <a:rPr lang="en-CA" sz="1650" dirty="0">
                <a:latin typeface="Consolas" panose="020B0609020204030204" pitchFamily="49" charset="0"/>
                <a:cs typeface="Consolas" panose="020B0609020204030204" pitchFamily="49" charset="0"/>
              </a:rPr>
              <a:t> </a:t>
            </a:r>
            <a:r>
              <a:rPr lang="en-CA" sz="1650" dirty="0" smtClean="0">
                <a:latin typeface="Consolas" panose="020B0609020204030204" pitchFamily="49" charset="0"/>
                <a:cs typeface="Consolas" panose="020B0609020204030204" pitchFamily="49" charset="0"/>
              </a:rPr>
              <a:t>   </a:t>
            </a:r>
            <a:r>
              <a:rPr lang="en-CA" sz="1650" dirty="0" err="1" smtClean="0">
                <a:latin typeface="Consolas" panose="020B0609020204030204" pitchFamily="49" charset="0"/>
                <a:cs typeface="Consolas" panose="020B0609020204030204" pitchFamily="49" charset="0"/>
              </a:rPr>
              <a:t>std</a:t>
            </a:r>
            <a:r>
              <a:rPr lang="en-CA" sz="1650" dirty="0">
                <a:latin typeface="Consolas" panose="020B0609020204030204" pitchFamily="49" charset="0"/>
                <a:cs typeface="Consolas" panose="020B0609020204030204" pitchFamily="49" charset="0"/>
              </a:rPr>
              <a:t>::</a:t>
            </a:r>
            <a:r>
              <a:rPr lang="en-CA" sz="1650" dirty="0" err="1">
                <a:latin typeface="Consolas" panose="020B0609020204030204" pitchFamily="49" charset="0"/>
                <a:cs typeface="Consolas" panose="020B0609020204030204" pitchFamily="49" charset="0"/>
              </a:rPr>
              <a:t>cout</a:t>
            </a:r>
            <a:r>
              <a:rPr lang="en-CA" sz="1650" dirty="0">
                <a:latin typeface="Consolas" panose="020B0609020204030204" pitchFamily="49" charset="0"/>
                <a:cs typeface="Consolas" panose="020B0609020204030204" pitchFamily="49" charset="0"/>
              </a:rPr>
              <a:t> &lt;&lt; "After:  " &lt;&lt; *</a:t>
            </a:r>
            <a:r>
              <a:rPr lang="en-CA" sz="1650" b="1" dirty="0">
                <a:solidFill>
                  <a:srgbClr val="7030A0"/>
                </a:solidFill>
                <a:latin typeface="Consolas" panose="020B0609020204030204" pitchFamily="49" charset="0"/>
                <a:cs typeface="Consolas" panose="020B0609020204030204" pitchFamily="49" charset="0"/>
              </a:rPr>
              <a:t>p_value_2</a:t>
            </a:r>
            <a:r>
              <a:rPr lang="en-CA" sz="1650" dirty="0">
                <a:latin typeface="Consolas" panose="020B0609020204030204" pitchFamily="49" charset="0"/>
                <a:cs typeface="Consolas" panose="020B0609020204030204" pitchFamily="49" charset="0"/>
              </a:rPr>
              <a:t>  &lt;&lt; </a:t>
            </a:r>
            <a:r>
              <a:rPr lang="en-CA" sz="1650" dirty="0" err="1">
                <a:latin typeface="Consolas" panose="020B0609020204030204" pitchFamily="49" charset="0"/>
                <a:cs typeface="Consolas" panose="020B0609020204030204" pitchFamily="49" charset="0"/>
              </a:rPr>
              <a:t>std</a:t>
            </a:r>
            <a:r>
              <a:rPr lang="en-CA" sz="1650" dirty="0">
                <a:latin typeface="Consolas" panose="020B0609020204030204" pitchFamily="49" charset="0"/>
                <a:cs typeface="Consolas" panose="020B0609020204030204" pitchFamily="49" charset="0"/>
              </a:rPr>
              <a:t>::</a:t>
            </a:r>
            <a:r>
              <a:rPr lang="en-CA" sz="1650" dirty="0" err="1">
                <a:latin typeface="Consolas" panose="020B0609020204030204" pitchFamily="49" charset="0"/>
                <a:cs typeface="Consolas" panose="020B0609020204030204" pitchFamily="49" charset="0"/>
              </a:rPr>
              <a:t>endl</a:t>
            </a:r>
            <a:r>
              <a:rPr lang="en-CA" sz="1650" dirty="0">
                <a:latin typeface="Consolas" panose="020B0609020204030204" pitchFamily="49" charset="0"/>
                <a:cs typeface="Consolas" panose="020B0609020204030204" pitchFamily="49" charset="0"/>
              </a:rPr>
              <a:t>;</a:t>
            </a:r>
            <a:endParaRPr lang="en-CA" sz="1650" dirty="0">
              <a:latin typeface="Consolas" panose="020B0609020204030204" pitchFamily="49" charset="0"/>
              <a:cs typeface="Consolas" panose="020B0609020204030204" pitchFamily="49" charset="0"/>
            </a:endParaRPr>
          </a:p>
          <a:p>
            <a:pPr marL="800100" lvl="2" indent="0">
              <a:buNone/>
            </a:pPr>
            <a:endParaRPr lang="en-CA" sz="1650" dirty="0" smtClean="0">
              <a:latin typeface="Consolas" panose="020B0609020204030204" pitchFamily="49" charset="0"/>
              <a:cs typeface="Consolas" panose="020B0609020204030204" pitchFamily="49" charset="0"/>
            </a:endParaRPr>
          </a:p>
          <a:p>
            <a:pPr marL="800100" lvl="2" indent="0">
              <a:buNone/>
            </a:pPr>
            <a:r>
              <a:rPr lang="en-CA" sz="1650" dirty="0" smtClean="0">
                <a:latin typeface="Consolas" panose="020B0609020204030204" pitchFamily="49" charset="0"/>
                <a:cs typeface="Consolas" panose="020B0609020204030204" pitchFamily="49" charset="0"/>
              </a:rPr>
              <a:t>    </a:t>
            </a:r>
            <a:r>
              <a:rPr lang="en-CA" sz="1650" dirty="0">
                <a:latin typeface="Consolas" panose="020B0609020204030204" pitchFamily="49" charset="0"/>
                <a:cs typeface="Consolas" panose="020B0609020204030204" pitchFamily="49" charset="0"/>
              </a:rPr>
              <a:t>return 0;</a:t>
            </a:r>
          </a:p>
          <a:p>
            <a:pPr marL="800100" lvl="2" indent="0">
              <a:buNone/>
            </a:pPr>
            <a:r>
              <a:rPr lang="en-CA" sz="1650" dirty="0">
                <a:latin typeface="Consolas" panose="020B0609020204030204" pitchFamily="49" charset="0"/>
                <a:cs typeface="Consolas" panose="020B0609020204030204" pitchFamily="49" charset="0"/>
              </a:rPr>
              <a:t>}</a:t>
            </a:r>
          </a:p>
        </p:txBody>
      </p:sp>
      <p:sp>
        <p:nvSpPr>
          <p:cNvPr id="4" name="TextBox 3"/>
          <p:cNvSpPr txBox="1"/>
          <p:nvPr/>
        </p:nvSpPr>
        <p:spPr>
          <a:xfrm>
            <a:off x="5508104" y="2060848"/>
            <a:ext cx="3097323" cy="1200329"/>
          </a:xfrm>
          <a:prstGeom prst="rect">
            <a:avLst/>
          </a:prstGeom>
          <a:noFill/>
        </p:spPr>
        <p:txBody>
          <a:bodyPr wrap="none" rtlCol="0">
            <a:spAutoFit/>
          </a:bodyPr>
          <a:lstStyle/>
          <a:p>
            <a:r>
              <a:rPr lang="en-CA" dirty="0" smtClean="0">
                <a:solidFill>
                  <a:srgbClr val="0070C0"/>
                </a:solidFill>
                <a:latin typeface="Georgia" panose="02040502050405020303" pitchFamily="18" charset="0"/>
              </a:rPr>
              <a:t>Output:</a:t>
            </a:r>
          </a:p>
          <a:p>
            <a:r>
              <a:rPr lang="en-CA" dirty="0">
                <a:solidFill>
                  <a:srgbClr val="0070C0"/>
                </a:solidFill>
                <a:latin typeface="Consolas" panose="020B0609020204030204" pitchFamily="49" charset="0"/>
                <a:cs typeface="Consolas" panose="020B0609020204030204" pitchFamily="49" charset="0"/>
              </a:rPr>
              <a:t>   </a:t>
            </a:r>
            <a:r>
              <a:rPr lang="en-CA" dirty="0" smtClean="0">
                <a:solidFill>
                  <a:srgbClr val="0070C0"/>
                </a:solidFill>
                <a:latin typeface="Consolas" panose="020B0609020204030204" pitchFamily="49" charset="0"/>
                <a:cs typeface="Consolas" panose="020B0609020204030204" pitchFamily="49" charset="0"/>
              </a:rPr>
              <a:t>Before: 91</a:t>
            </a:r>
          </a:p>
          <a:p>
            <a:r>
              <a:rPr lang="en-CA" dirty="0">
                <a:solidFill>
                  <a:srgbClr val="0070C0"/>
                </a:solidFill>
                <a:latin typeface="Consolas" panose="020B0609020204030204" pitchFamily="49" charset="0"/>
                <a:cs typeface="Consolas" panose="020B0609020204030204" pitchFamily="49" charset="0"/>
              </a:rPr>
              <a:t> </a:t>
            </a:r>
            <a:r>
              <a:rPr lang="en-CA" dirty="0" smtClean="0">
                <a:solidFill>
                  <a:srgbClr val="0070C0"/>
                </a:solidFill>
                <a:latin typeface="Consolas" panose="020B0609020204030204" pitchFamily="49" charset="0"/>
                <a:cs typeface="Consolas" panose="020B0609020204030204" pitchFamily="49" charset="0"/>
              </a:rPr>
              <a:t>  After:  </a:t>
            </a:r>
            <a:r>
              <a:rPr lang="en-CA" dirty="0" smtClean="0">
                <a:solidFill>
                  <a:srgbClr val="0070C0"/>
                </a:solidFill>
                <a:latin typeface="Consolas" panose="020B0609020204030204" pitchFamily="49" charset="0"/>
                <a:cs typeface="Consolas" panose="020B0609020204030204" pitchFamily="49" charset="0"/>
              </a:rPr>
              <a:t>150</a:t>
            </a:r>
          </a:p>
          <a:p>
            <a:r>
              <a:rPr lang="en-US" dirty="0" smtClean="0">
                <a:solidFill>
                  <a:srgbClr val="0070C0"/>
                </a:solidFill>
                <a:latin typeface="Consolas" panose="020B0609020204030204" pitchFamily="49" charset="0"/>
                <a:cs typeface="Consolas" panose="020B0609020204030204" pitchFamily="49" charset="0"/>
              </a:rPr>
              <a:t>   After</a:t>
            </a:r>
            <a:r>
              <a:rPr lang="en-US" dirty="0">
                <a:solidFill>
                  <a:srgbClr val="0070C0"/>
                </a:solidFill>
                <a:latin typeface="Consolas" panose="020B0609020204030204" pitchFamily="49" charset="0"/>
                <a:cs typeface="Consolas" panose="020B0609020204030204" pitchFamily="49" charset="0"/>
              </a:rPr>
              <a:t>:  7.41098e-322</a:t>
            </a:r>
            <a:endParaRPr lang="en-CA" dirty="0">
              <a:solidFill>
                <a:srgbClr val="0070C0"/>
              </a:solidFill>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91295797"/>
      </p:ext>
    </p:extLst>
  </p:cSld>
  <p:clrMapOvr>
    <a:masterClrMapping/>
  </p:clrMapOvr>
  <mc:AlternateContent xmlns:mc="http://schemas.openxmlformats.org/markup-compatibility/2006">
    <mc:Choice xmlns:p14="http://schemas.microsoft.com/office/powerpoint/2010/main" Requires="p14">
      <p:transition spd="slow" p14:dur="2000" advTm="147494"/>
    </mc:Choice>
    <mc:Fallback>
      <p:transition spd="slow" advTm="147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Dangling pointers</a:t>
            </a:r>
            <a:endParaRPr lang="en-CA" dirty="0"/>
          </a:p>
        </p:txBody>
      </p:sp>
      <p:sp>
        <p:nvSpPr>
          <p:cNvPr id="3" name="Content Placeholder 2"/>
          <p:cNvSpPr>
            <a:spLocks noGrp="1"/>
          </p:cNvSpPr>
          <p:nvPr>
            <p:ph idx="1"/>
          </p:nvPr>
        </p:nvSpPr>
        <p:spPr/>
        <p:txBody>
          <a:bodyPr/>
          <a:lstStyle/>
          <a:p>
            <a:r>
              <a:rPr lang="en-US" dirty="0" smtClean="0"/>
              <a:t>A thought experiment:</a:t>
            </a:r>
          </a:p>
          <a:p>
            <a:pPr lvl="1"/>
            <a:r>
              <a:rPr lang="en-US" dirty="0" smtClean="0"/>
              <a:t>Imagine what may happen if the two pointers, one dangling off of the other, use the same memory for similar purposes…</a:t>
            </a:r>
            <a:endParaRPr lang="en-CA" sz="1550" dirty="0">
              <a:latin typeface="Consolas" panose="020B0609020204030204" pitchFamily="49" charset="0"/>
              <a:cs typeface="Consolas" panose="020B0609020204030204" pitchFamily="49"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45048645"/>
      </p:ext>
    </p:extLst>
  </p:cSld>
  <p:clrMapOvr>
    <a:masterClrMapping/>
  </p:clrMapOvr>
  <mc:AlternateContent xmlns:mc="http://schemas.openxmlformats.org/markup-compatibility/2006">
    <mc:Choice xmlns:p14="http://schemas.microsoft.com/office/powerpoint/2010/main" Requires="p14">
      <p:transition spd="slow" p14:dur="2000" advTm="89275"/>
    </mc:Choice>
    <mc:Fallback>
      <p:transition spd="slow" advTm="89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8"/>
</p:tagLst>
</file>

<file path=ppt/tags/tag2.xml><?xml version="1.0" encoding="utf-8"?>
<p:tagLst xmlns:a="http://schemas.openxmlformats.org/drawingml/2006/main" xmlns:r="http://schemas.openxmlformats.org/officeDocument/2006/relationships" xmlns:p="http://schemas.openxmlformats.org/presentationml/2006/main">
  <p:tag name="TIMING" val="|8.3|6.3|6.6|13.9"/>
</p:tagLst>
</file>

<file path=ppt/tags/tag3.xml><?xml version="1.0" encoding="utf-8"?>
<p:tagLst xmlns:a="http://schemas.openxmlformats.org/drawingml/2006/main" xmlns:r="http://schemas.openxmlformats.org/officeDocument/2006/relationships" xmlns:p="http://schemas.openxmlformats.org/presentationml/2006/main">
  <p:tag name="TIMING" val="|104.7"/>
</p:tagLst>
</file>

<file path=ppt/tags/tag4.xml><?xml version="1.0" encoding="utf-8"?>
<p:tagLst xmlns:a="http://schemas.openxmlformats.org/drawingml/2006/main" xmlns:r="http://schemas.openxmlformats.org/officeDocument/2006/relationships" xmlns:p="http://schemas.openxmlformats.org/presentationml/2006/main">
  <p:tag name="TIMING" val="|104.7"/>
</p:tagLst>
</file>

<file path=ppt/tags/tag5.xml><?xml version="1.0" encoding="utf-8"?>
<p:tagLst xmlns:a="http://schemas.openxmlformats.org/drawingml/2006/main" xmlns:r="http://schemas.openxmlformats.org/officeDocument/2006/relationships" xmlns:p="http://schemas.openxmlformats.org/presentationml/2006/main">
  <p:tag name="TIMING" val="|9.7|10.6|37.5|18.8"/>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76693</TotalTime>
  <Words>1102</Words>
  <Application>Microsoft Office PowerPoint</Application>
  <PresentationFormat>On-screen Show (4:3)</PresentationFormat>
  <Paragraphs>185</Paragraphs>
  <Slides>17</Slides>
  <Notes>0</Notes>
  <HiddenSlides>0</HiddenSlides>
  <MMClips>17</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Custom Design</vt:lpstr>
      <vt:lpstr>Dangling pointers</vt:lpstr>
      <vt:lpstr>Outline</vt:lpstr>
      <vt:lpstr>Dangling pointers</vt:lpstr>
      <vt:lpstr>Dangling pointers</vt:lpstr>
      <vt:lpstr>Dangling pointers</vt:lpstr>
      <vt:lpstr>Dangling pointers</vt:lpstr>
      <vt:lpstr>Dangling pointers</vt:lpstr>
      <vt:lpstr>Dangling pointers</vt:lpstr>
      <vt:lpstr>Dangling pointers</vt:lpstr>
      <vt:lpstr>Dangling pointers</vt:lpstr>
      <vt:lpstr>Dangling pointers</vt:lpstr>
      <vt:lpstr>Dangling pointers</vt:lpstr>
      <vt:lpstr>Warning!</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1320</cp:revision>
  <dcterms:created xsi:type="dcterms:W3CDTF">2009-09-11T23:00:44Z</dcterms:created>
  <dcterms:modified xsi:type="dcterms:W3CDTF">2020-10-02T16:50:30Z</dcterms:modified>
</cp:coreProperties>
</file>